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8" r:id="rId4"/>
    <p:sldId id="277" r:id="rId5"/>
    <p:sldId id="290" r:id="rId6"/>
    <p:sldId id="260" r:id="rId7"/>
    <p:sldId id="261" r:id="rId8"/>
    <p:sldId id="282" r:id="rId9"/>
    <p:sldId id="281" r:id="rId10"/>
    <p:sldId id="297" r:id="rId11"/>
    <p:sldId id="284" r:id="rId12"/>
    <p:sldId id="285" r:id="rId13"/>
    <p:sldId id="295" r:id="rId14"/>
    <p:sldId id="298" r:id="rId15"/>
    <p:sldId id="296" r:id="rId16"/>
    <p:sldId id="288" r:id="rId17"/>
    <p:sldId id="289" r:id="rId18"/>
    <p:sldId id="29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00"/>
    <a:srgbClr val="FF3333"/>
    <a:srgbClr val="FF0909"/>
    <a:srgbClr val="E20000"/>
    <a:srgbClr val="FE7E70"/>
    <a:srgbClr val="FF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7" autoAdjust="0"/>
    <p:restoredTop sz="89026" autoAdjust="0"/>
  </p:normalViewPr>
  <p:slideViewPr>
    <p:cSldViewPr>
      <p:cViewPr varScale="1">
        <p:scale>
          <a:sx n="98" d="100"/>
          <a:sy n="98" d="100"/>
        </p:scale>
        <p:origin x="20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2E630-C6FA-4856-B70B-69136B1CBD58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7C058-000F-472E-B6C0-11A500F039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39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Нужно убрать</a:t>
            </a:r>
            <a:r>
              <a:rPr lang="ru-RU" baseline="0" dirty="0" smtClean="0"/>
              <a:t> раненую таблицу и вставить табличку из трёх строк. Верхняя: значение показателя по годам. Нижняя 2019 до 2024 года и третья чистая, я сама заполню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7C058-000F-472E-B6C0-11A500F0396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845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Нужно убрать</a:t>
            </a:r>
            <a:r>
              <a:rPr lang="ru-RU" baseline="0" dirty="0" smtClean="0"/>
              <a:t> раненую таблицу и вставить табличку из трёх строк. Верхняя: значение показателя по годам. Нижняя 2019 до 2024 года и третья чистая, я сама заполню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7C058-000F-472E-B6C0-11A500F0396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845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Нужно убрать</a:t>
            </a:r>
            <a:r>
              <a:rPr lang="ru-RU" baseline="0" dirty="0" smtClean="0"/>
              <a:t> раненую таблицу и вставить табличку из трёх строк. Верхняя: значение показателя по годам. Нижняя 2019 до 2024 года и третья чистая, я сама заполню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7C058-000F-472E-B6C0-11A500F0396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845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admlyantor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/>
          <p:nvPr/>
        </p:nvSpPr>
        <p:spPr>
          <a:xfrm>
            <a:off x="-36512" y="0"/>
            <a:ext cx="9180512" cy="6858000"/>
          </a:xfrm>
          <a:prstGeom prst="rect">
            <a:avLst/>
          </a:prstGeom>
          <a:solidFill>
            <a:srgbClr val="385F96"/>
          </a:solidFill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620688"/>
            <a:ext cx="6840760" cy="2520280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bg1"/>
                </a:solidFill>
                <a:latin typeface="Franklin Gothic Medium Cond" pitchFamily="34" charset="0"/>
              </a:rPr>
              <a:t>Реализация муниципальной составляющей Национального проекта «Культура» в городе Лянтор</a:t>
            </a:r>
            <a:endParaRPr lang="ru-RU" sz="3600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pic>
        <p:nvPicPr>
          <p:cNvPr id="2050" name="Picture 2" descr="C:\Users\Администратор\Desktop\Нац проекты\Белый ПНГ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628800"/>
            <a:ext cx="9252520" cy="52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/>
          <p:cNvGrpSpPr>
            <a:grpSpLocks noChangeAspect="1"/>
          </p:cNvGrpSpPr>
          <p:nvPr/>
        </p:nvGrpSpPr>
        <p:grpSpPr>
          <a:xfrm>
            <a:off x="3851920" y="1600261"/>
            <a:ext cx="5159135" cy="5159135"/>
            <a:chOff x="0" y="0"/>
            <a:chExt cx="2653030" cy="2653030"/>
          </a:xfrm>
        </p:grpSpPr>
        <p:sp>
          <p:nvSpPr>
            <p:cNvPr id="19" name="Freeform 3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l="l" t="t" r="r" b="b"/>
              <a:pathLst>
                <a:path w="2653030" h="265430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grpSp>
        <p:nvGrpSpPr>
          <p:cNvPr id="20" name="Group 4"/>
          <p:cNvGrpSpPr/>
          <p:nvPr/>
        </p:nvGrpSpPr>
        <p:grpSpPr>
          <a:xfrm>
            <a:off x="2182834" y="485773"/>
            <a:ext cx="6669022" cy="6119687"/>
            <a:chOff x="0" y="0"/>
            <a:chExt cx="8408937" cy="8159583"/>
          </a:xfrm>
        </p:grpSpPr>
        <p:sp>
          <p:nvSpPr>
            <p:cNvPr id="21" name="AutoShape 5"/>
            <p:cNvSpPr/>
            <p:nvPr/>
          </p:nvSpPr>
          <p:spPr>
            <a:xfrm>
              <a:off x="0" y="0"/>
              <a:ext cx="8408937" cy="8159583"/>
            </a:xfrm>
            <a:prstGeom prst="rect">
              <a:avLst/>
            </a:prstGeom>
            <a:solidFill>
              <a:schemeClr val="bg1"/>
            </a:solidFill>
          </p:spPr>
        </p:sp>
      </p:grpSp>
      <p:pic>
        <p:nvPicPr>
          <p:cNvPr id="1026" name="Picture 2" descr="C:\Users\Администратор\Desktop\Нац проекты\Синий  ПНГ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3215481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 rot="-5400000">
            <a:off x="-1765847" y="3656708"/>
            <a:ext cx="4582882" cy="404130"/>
          </a:xfrm>
          <a:prstGeom prst="rect">
            <a:avLst/>
          </a:prstGeom>
        </p:spPr>
      </p:pic>
      <p:pic>
        <p:nvPicPr>
          <p:cNvPr id="25" name="Picture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2915816" y="338928"/>
            <a:ext cx="6445760" cy="569791"/>
          </a:xfrm>
          <a:prstGeom prst="rect">
            <a:avLst/>
          </a:prstGeom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525594" y="1196752"/>
            <a:ext cx="832626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  <a:cs typeface="Times New Roman" pitchFamily="18" charset="0"/>
              </a:rPr>
              <a:t>Выполнение показателя «Увеличение количества посещений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  <a:cs typeface="Times New Roman" pitchFamily="18" charset="0"/>
              </a:rPr>
              <a:t>культурно-массовых 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  <a:cs typeface="Times New Roman" pitchFamily="18" charset="0"/>
              </a:rPr>
              <a:t>мероприятий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Franklin Gothic Medium Cond" pitchFamily="34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  <a:cs typeface="Times New Roman" pitchFamily="18" charset="0"/>
              </a:rPr>
              <a:t>культурно-досуговых учреждений на 15%»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fortaa Light" pitchFamily="2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355685"/>
              </p:ext>
            </p:extLst>
          </p:nvPr>
        </p:nvGraphicFramePr>
        <p:xfrm>
          <a:off x="999530" y="2496056"/>
          <a:ext cx="7316886" cy="107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269"/>
                <a:gridCol w="1045269"/>
                <a:gridCol w="1045269"/>
                <a:gridCol w="1045269"/>
                <a:gridCol w="1045269"/>
                <a:gridCol w="1045269"/>
                <a:gridCol w="1045272"/>
              </a:tblGrid>
              <a:tr h="26017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Базовое значение</a:t>
                      </a:r>
                      <a:endParaRPr lang="ru-RU" sz="1600" b="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Значение показателя по годам (с нарастающим</a:t>
                      </a:r>
                      <a:r>
                        <a:rPr lang="ru-RU" sz="1600" b="0" baseline="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итогом)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2019</a:t>
                      </a:r>
                      <a:endParaRPr lang="ru-RU" sz="1400" b="1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2020</a:t>
                      </a:r>
                      <a:endParaRPr lang="ru-RU" sz="1400" b="1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2021</a:t>
                      </a:r>
                      <a:endParaRPr lang="ru-RU" sz="1400" b="1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2022</a:t>
                      </a:r>
                      <a:endParaRPr lang="ru-RU" sz="1400" b="1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2023</a:t>
                      </a:r>
                      <a:endParaRPr lang="ru-RU" sz="1400" b="1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2024</a:t>
                      </a:r>
                      <a:endParaRPr lang="ru-RU" sz="1400" b="1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105 564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106</a:t>
                      </a:r>
                      <a:r>
                        <a:rPr lang="ru-RU" sz="1400" baseline="0" dirty="0" smtClean="0">
                          <a:latin typeface="Franklin Gothic Medium" pitchFamily="34" charset="0"/>
                          <a:cs typeface="Times New Roman" pitchFamily="18" charset="0"/>
                        </a:rPr>
                        <a:t> 620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108 731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110 842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112 953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116 120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121 399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1" name="AutoShape 6"/>
          <p:cNvSpPr/>
          <p:nvPr/>
        </p:nvSpPr>
        <p:spPr>
          <a:xfrm>
            <a:off x="984605" y="3645024"/>
            <a:ext cx="7516173" cy="2880320"/>
          </a:xfrm>
          <a:prstGeom prst="rect">
            <a:avLst/>
          </a:prstGeom>
          <a:solidFill>
            <a:srgbClr val="385F96"/>
          </a:solidFill>
        </p:spPr>
      </p:sp>
      <p:sp>
        <p:nvSpPr>
          <p:cNvPr id="28" name="TextBox 27"/>
          <p:cNvSpPr txBox="1"/>
          <p:nvPr/>
        </p:nvSpPr>
        <p:spPr>
          <a:xfrm>
            <a:off x="804584" y="3620910"/>
            <a:ext cx="7876213" cy="334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ru-RU" sz="1400" u="sng" dirty="0">
                <a:solidFill>
                  <a:schemeClr val="bg1"/>
                </a:solidFill>
                <a:latin typeface="Franklin Gothic Demi Cond" pitchFamily="34" charset="0"/>
                <a:cs typeface="Times New Roman" pitchFamily="18" charset="0"/>
              </a:rPr>
              <a:t>Что уже сделано</a:t>
            </a:r>
            <a:r>
              <a:rPr lang="ru-RU" sz="1400" u="sng" dirty="0" smtClean="0">
                <a:solidFill>
                  <a:schemeClr val="bg1"/>
                </a:solidFill>
                <a:latin typeface="Franklin Gothic Demi Cond" pitchFamily="34" charset="0"/>
                <a:cs typeface="Times New Roman" pitchFamily="18" charset="0"/>
              </a:rPr>
              <a:t>?</a:t>
            </a:r>
          </a:p>
          <a:p>
            <a:pPr marL="800100" lvl="1" indent="-342900">
              <a:spcBef>
                <a:spcPct val="20000"/>
              </a:spcBef>
              <a:buAutoNum type="arabicPeriod"/>
            </a:pPr>
            <a:r>
              <a:rPr lang="ru-RU" sz="11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Количество посещений на 01.10.2019 г. составило 89 345 – 85,5% от планового показателя</a:t>
            </a:r>
          </a:p>
          <a:p>
            <a:pPr marL="800100" lvl="1" indent="-342900">
              <a:spcBef>
                <a:spcPct val="20000"/>
              </a:spcBef>
              <a:buAutoNum type="arabicPeriod"/>
            </a:pPr>
            <a:r>
              <a:rPr lang="ru-RU" sz="11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Показатель декомпозирован, плановые значения доведены до руководителей КДУ</a:t>
            </a:r>
          </a:p>
          <a:p>
            <a:pPr marL="800100" lvl="1" indent="-342900">
              <a:spcBef>
                <a:spcPct val="20000"/>
              </a:spcBef>
              <a:buAutoNum type="arabicPeriod"/>
            </a:pPr>
            <a:r>
              <a:rPr lang="ru-RU" sz="11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2 больших и один малый зрительный зал оснащены современными светодиодными экранами, всепогодный светодиодный экран размещён на здании КСК «Юбилейный» для информирования жителей о мероприятиях</a:t>
            </a:r>
          </a:p>
          <a:p>
            <a:pPr marL="800100" lvl="1" indent="-342900">
              <a:spcBef>
                <a:spcPct val="20000"/>
              </a:spcBef>
              <a:buAutoNum type="arabicPeriod"/>
            </a:pPr>
            <a:r>
              <a:rPr lang="ru-RU" sz="11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Сцены КДУ оснащены системами видеовещания, позволяющими осуществлять онлайн трансляцию с мероприятий, в КСК «Юбилейный» приобретены боковые светодиодные порталы (субсидия </a:t>
            </a:r>
            <a:r>
              <a:rPr lang="ru-RU" sz="1100" dirty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С</a:t>
            </a:r>
            <a:r>
              <a:rPr lang="ru-RU" sz="11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ургутского района на укрепление МТБ 1 500 000 рублей) </a:t>
            </a:r>
          </a:p>
          <a:p>
            <a:pPr lvl="1">
              <a:spcBef>
                <a:spcPct val="20000"/>
              </a:spcBef>
            </a:pPr>
            <a:r>
              <a:rPr lang="ru-RU" sz="1400" u="sng" dirty="0" smtClean="0">
                <a:solidFill>
                  <a:schemeClr val="bg1"/>
                </a:solidFill>
                <a:latin typeface="Franklin Gothic Demi Cond" pitchFamily="34" charset="0"/>
                <a:cs typeface="Times New Roman" pitchFamily="18" charset="0"/>
              </a:rPr>
              <a:t>Каким </a:t>
            </a:r>
            <a:r>
              <a:rPr lang="ru-RU" sz="1400" u="sng" dirty="0">
                <a:solidFill>
                  <a:schemeClr val="bg1"/>
                </a:solidFill>
                <a:latin typeface="Franklin Gothic Demi Cond" pitchFamily="34" charset="0"/>
                <a:cs typeface="Times New Roman" pitchFamily="18" charset="0"/>
              </a:rPr>
              <a:t>образом будет достигнут показатель?</a:t>
            </a:r>
          </a:p>
          <a:p>
            <a:pPr marL="742950" lvl="1" indent="-285750">
              <a:spcBef>
                <a:spcPct val="20000"/>
              </a:spcBef>
              <a:buAutoNum type="arabicPeriod"/>
            </a:pPr>
            <a:r>
              <a:rPr lang="ru-RU" sz="11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До конца 2019 </a:t>
            </a:r>
            <a:r>
              <a:rPr lang="ru-RU" sz="1100" dirty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года </a:t>
            </a:r>
            <a:r>
              <a:rPr lang="ru-RU" sz="11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МТБ ДК </a:t>
            </a:r>
            <a:r>
              <a:rPr lang="ru-RU" sz="1100" dirty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«</a:t>
            </a:r>
            <a:r>
              <a:rPr lang="ru-RU" sz="11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Нефтяник» пополнит сценический линолеум, звуковая аппаратура и микрофоны на сумму 1 256 840 рублей (средства депутатов)</a:t>
            </a:r>
          </a:p>
          <a:p>
            <a:pPr marL="742950" lvl="1" indent="-285750">
              <a:spcBef>
                <a:spcPct val="20000"/>
              </a:spcBef>
              <a:buAutoNum type="arabicPeriod"/>
            </a:pPr>
            <a:r>
              <a:rPr lang="ru-RU" sz="11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В 2020 году запланированы работы по ремонту уличного сценического комплекса на городской площади</a:t>
            </a:r>
          </a:p>
          <a:p>
            <a:pPr marL="742950" lvl="1" indent="-285750">
              <a:spcBef>
                <a:spcPct val="20000"/>
              </a:spcBef>
              <a:buAutoNum type="arabicPeriod"/>
            </a:pPr>
            <a:r>
              <a:rPr lang="ru-RU" sz="11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Проектная деятельность через НКО с целью получения </a:t>
            </a:r>
            <a:r>
              <a:rPr lang="ru-RU" sz="1100" dirty="0" err="1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грантовой</a:t>
            </a:r>
            <a:r>
              <a:rPr lang="ru-RU" sz="11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 поддержки на реализацию культурно-досуговых проектов</a:t>
            </a:r>
          </a:p>
          <a:p>
            <a:pPr marL="742950" lvl="1" indent="-285750">
              <a:spcBef>
                <a:spcPct val="20000"/>
              </a:spcBef>
              <a:buAutoNum type="arabicPeriod"/>
            </a:pPr>
            <a:endParaRPr lang="ru-RU" sz="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0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/>
          <p:cNvGrpSpPr>
            <a:grpSpLocks noChangeAspect="1"/>
          </p:cNvGrpSpPr>
          <p:nvPr/>
        </p:nvGrpSpPr>
        <p:grpSpPr>
          <a:xfrm>
            <a:off x="3851920" y="1600261"/>
            <a:ext cx="5159135" cy="5159135"/>
            <a:chOff x="0" y="0"/>
            <a:chExt cx="2653030" cy="2653030"/>
          </a:xfrm>
        </p:grpSpPr>
        <p:sp>
          <p:nvSpPr>
            <p:cNvPr id="19" name="Freeform 3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l="l" t="t" r="r" b="b"/>
              <a:pathLst>
                <a:path w="2653030" h="265430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grpSp>
        <p:nvGrpSpPr>
          <p:cNvPr id="20" name="Group 4"/>
          <p:cNvGrpSpPr/>
          <p:nvPr/>
        </p:nvGrpSpPr>
        <p:grpSpPr>
          <a:xfrm>
            <a:off x="2182834" y="485773"/>
            <a:ext cx="6669022" cy="6119687"/>
            <a:chOff x="0" y="0"/>
            <a:chExt cx="8408937" cy="8159583"/>
          </a:xfrm>
        </p:grpSpPr>
        <p:sp>
          <p:nvSpPr>
            <p:cNvPr id="21" name="AutoShape 5"/>
            <p:cNvSpPr/>
            <p:nvPr/>
          </p:nvSpPr>
          <p:spPr>
            <a:xfrm>
              <a:off x="0" y="0"/>
              <a:ext cx="8408937" cy="8159583"/>
            </a:xfrm>
            <a:prstGeom prst="rect">
              <a:avLst/>
            </a:prstGeom>
            <a:solidFill>
              <a:schemeClr val="bg1"/>
            </a:solidFill>
          </p:spPr>
        </p:sp>
      </p:grpSp>
      <p:pic>
        <p:nvPicPr>
          <p:cNvPr id="1026" name="Picture 2" descr="C:\Users\Администратор\Desktop\Нац проекты\Синий  ПНГ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3215481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 rot="-5400000">
            <a:off x="-1765847" y="3656708"/>
            <a:ext cx="4582882" cy="404130"/>
          </a:xfrm>
          <a:prstGeom prst="rect">
            <a:avLst/>
          </a:prstGeom>
        </p:spPr>
      </p:pic>
      <p:pic>
        <p:nvPicPr>
          <p:cNvPr id="25" name="Picture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2915816" y="338928"/>
            <a:ext cx="6445760" cy="569791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114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  <a:cs typeface="Times New Roman" pitchFamily="18" charset="0"/>
              </a:rPr>
              <a:t>Выполнение показателя «Увеличение количества посещений культурно-массовых мероприятий культурно-досуговых учреждений на платной основе на 15%»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110395"/>
              </p:ext>
            </p:extLst>
          </p:nvPr>
        </p:nvGraphicFramePr>
        <p:xfrm>
          <a:off x="999530" y="2568064"/>
          <a:ext cx="7316886" cy="107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269"/>
                <a:gridCol w="1045269"/>
                <a:gridCol w="1045269"/>
                <a:gridCol w="1045269"/>
                <a:gridCol w="1045269"/>
                <a:gridCol w="1045269"/>
                <a:gridCol w="1045272"/>
              </a:tblGrid>
              <a:tr h="26017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Базовое значение</a:t>
                      </a:r>
                      <a:endParaRPr lang="ru-RU" sz="1600" b="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Значение показателя по годам (с нарастающим</a:t>
                      </a:r>
                      <a:r>
                        <a:rPr lang="ru-RU" sz="1600" b="0" baseline="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итогом)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2019</a:t>
                      </a:r>
                      <a:endParaRPr lang="ru-RU" sz="1400" b="1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2020</a:t>
                      </a:r>
                      <a:endParaRPr lang="ru-RU" sz="1400" b="1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2021</a:t>
                      </a:r>
                      <a:endParaRPr lang="ru-RU" sz="1400" b="1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2022</a:t>
                      </a:r>
                      <a:endParaRPr lang="ru-RU" sz="1400" b="1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2023</a:t>
                      </a:r>
                      <a:endParaRPr lang="ru-RU" sz="1400" b="1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2024</a:t>
                      </a:r>
                      <a:endParaRPr lang="ru-RU" sz="1400" b="1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39 478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39 873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40 070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40 149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40 228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40 268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40 662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AutoShape 6"/>
          <p:cNvSpPr/>
          <p:nvPr/>
        </p:nvSpPr>
        <p:spPr>
          <a:xfrm>
            <a:off x="984605" y="3789040"/>
            <a:ext cx="7516173" cy="2592288"/>
          </a:xfrm>
          <a:prstGeom prst="rect">
            <a:avLst/>
          </a:prstGeom>
          <a:solidFill>
            <a:srgbClr val="385F96"/>
          </a:solidFill>
        </p:spPr>
      </p:sp>
      <p:sp>
        <p:nvSpPr>
          <p:cNvPr id="13" name="TextBox 12"/>
          <p:cNvSpPr txBox="1"/>
          <p:nvPr/>
        </p:nvSpPr>
        <p:spPr>
          <a:xfrm>
            <a:off x="827584" y="3818059"/>
            <a:ext cx="7516173" cy="2773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ru-RU" sz="1600" u="sng" dirty="0">
                <a:solidFill>
                  <a:schemeClr val="bg1"/>
                </a:solidFill>
                <a:latin typeface="Franklin Gothic Demi Cond" pitchFamily="34" charset="0"/>
                <a:cs typeface="Times New Roman" pitchFamily="18" charset="0"/>
              </a:rPr>
              <a:t>Что уже сделано?</a:t>
            </a:r>
          </a:p>
          <a:p>
            <a:pPr marL="800100" lvl="1" indent="-342900">
              <a:spcBef>
                <a:spcPct val="20000"/>
              </a:spcBef>
              <a:buAutoNum type="arabicPeriod"/>
            </a:pPr>
            <a:r>
              <a:rPr lang="ru-RU" sz="1300" dirty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К</a:t>
            </a:r>
            <a:r>
              <a:rPr lang="ru-RU" sz="13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оличество посещений на 01.10.2019 года 24 455 единиц, что составляет 61 % от планового показателя </a:t>
            </a:r>
          </a:p>
          <a:p>
            <a:pPr marL="800100" lvl="1" indent="-342900">
              <a:spcBef>
                <a:spcPct val="20000"/>
              </a:spcBef>
              <a:buAutoNum type="arabicPeriod"/>
            </a:pPr>
            <a:r>
              <a:rPr lang="ru-RU" sz="1300" dirty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Показатель декомпозирован, плановые значения доведены до руководителей КДУ</a:t>
            </a:r>
          </a:p>
          <a:p>
            <a:pPr marL="742950" lvl="1" indent="-285750">
              <a:spcBef>
                <a:spcPct val="20000"/>
              </a:spcBef>
            </a:pPr>
            <a:endParaRPr lang="ru-RU" sz="1200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ru-RU" sz="1600" u="sng" dirty="0" smtClean="0">
                <a:solidFill>
                  <a:schemeClr val="bg1"/>
                </a:solidFill>
                <a:latin typeface="Franklin Gothic Demi Cond" pitchFamily="34" charset="0"/>
                <a:cs typeface="Times New Roman" pitchFamily="18" charset="0"/>
              </a:rPr>
              <a:t>Каким </a:t>
            </a:r>
            <a:r>
              <a:rPr lang="ru-RU" sz="1600" u="sng" dirty="0">
                <a:solidFill>
                  <a:schemeClr val="bg1"/>
                </a:solidFill>
                <a:latin typeface="Franklin Gothic Demi Cond" pitchFamily="34" charset="0"/>
                <a:cs typeface="Times New Roman" pitchFamily="18" charset="0"/>
              </a:rPr>
              <a:t>образом будет достигнут </a:t>
            </a:r>
            <a:r>
              <a:rPr lang="ru-RU" sz="1600" u="sng" dirty="0" smtClean="0">
                <a:solidFill>
                  <a:schemeClr val="bg1"/>
                </a:solidFill>
                <a:latin typeface="Franklin Gothic Demi Cond" pitchFamily="34" charset="0"/>
                <a:cs typeface="Times New Roman" pitchFamily="18" charset="0"/>
              </a:rPr>
              <a:t>показатель?</a:t>
            </a:r>
          </a:p>
          <a:p>
            <a:pPr marL="800100" lvl="1" indent="-342900">
              <a:spcBef>
                <a:spcPct val="20000"/>
              </a:spcBef>
              <a:buFontTx/>
              <a:buAutoNum type="arabicPeriod"/>
            </a:pPr>
            <a:r>
              <a:rPr lang="ru-RU" sz="1300" dirty="0" smtClean="0">
                <a:solidFill>
                  <a:prstClr val="white"/>
                </a:solidFill>
                <a:latin typeface="Franklin Gothic Medium" pitchFamily="34" charset="0"/>
                <a:cs typeface="Times New Roman" pitchFamily="18" charset="0"/>
              </a:rPr>
              <a:t>Большой охват жителей новогодними мероприятиями на платной основе</a:t>
            </a:r>
          </a:p>
          <a:p>
            <a:pPr marL="800100" lvl="1" indent="-342900">
              <a:spcBef>
                <a:spcPct val="20000"/>
              </a:spcBef>
              <a:buFontTx/>
              <a:buAutoNum type="arabicPeriod"/>
            </a:pPr>
            <a:r>
              <a:rPr lang="ru-RU" sz="1300" dirty="0" smtClean="0">
                <a:solidFill>
                  <a:prstClr val="white"/>
                </a:solidFill>
                <a:latin typeface="Franklin Gothic Medium" pitchFamily="34" charset="0"/>
                <a:cs typeface="Times New Roman" pitchFamily="18" charset="0"/>
              </a:rPr>
              <a:t>Работа с профсоюзными организациями по заключению договоров на оказание услуг</a:t>
            </a:r>
            <a:endParaRPr lang="ru-RU" sz="1300" dirty="0">
              <a:solidFill>
                <a:prstClr val="white"/>
              </a:solidFill>
              <a:latin typeface="Franklin Gothic Medium" pitchFamily="34" charset="0"/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Tx/>
              <a:buAutoNum type="arabicPeriod"/>
            </a:pPr>
            <a:r>
              <a:rPr lang="ru-RU" sz="1300" dirty="0" smtClean="0">
                <a:solidFill>
                  <a:prstClr val="white"/>
                </a:solidFill>
                <a:latin typeface="Franklin Gothic Medium" pitchFamily="34" charset="0"/>
                <a:cs typeface="Times New Roman" pitchFamily="18" charset="0"/>
              </a:rPr>
              <a:t>Реклама услуг учреждений, в том числе </a:t>
            </a:r>
            <a:r>
              <a:rPr lang="ru-RU" sz="1300" dirty="0" err="1" smtClean="0">
                <a:solidFill>
                  <a:prstClr val="white"/>
                </a:solidFill>
                <a:latin typeface="Franklin Gothic Medium" pitchFamily="34" charset="0"/>
                <a:cs typeface="Times New Roman" pitchFamily="18" charset="0"/>
              </a:rPr>
              <a:t>таргетированная</a:t>
            </a:r>
            <a:r>
              <a:rPr lang="ru-RU" sz="1300" dirty="0" smtClean="0">
                <a:solidFill>
                  <a:prstClr val="white"/>
                </a:solidFill>
                <a:latin typeface="Franklin Gothic Medium" pitchFamily="34" charset="0"/>
                <a:cs typeface="Times New Roman" pitchFamily="18" charset="0"/>
              </a:rPr>
              <a:t> реклама в социальных сетях</a:t>
            </a:r>
          </a:p>
          <a:p>
            <a:pPr marL="800100" lvl="1" indent="-342900">
              <a:spcBef>
                <a:spcPct val="20000"/>
              </a:spcBef>
              <a:buFontTx/>
              <a:buAutoNum type="arabicPeriod"/>
            </a:pPr>
            <a:r>
              <a:rPr lang="ru-RU" sz="1300" dirty="0" smtClean="0">
                <a:solidFill>
                  <a:prstClr val="white"/>
                </a:solidFill>
                <a:latin typeface="Franklin Gothic Medium" pitchFamily="34" charset="0"/>
                <a:cs typeface="Times New Roman" pitchFamily="18" charset="0"/>
              </a:rPr>
              <a:t>Разработка новых видов услуг</a:t>
            </a:r>
            <a:endParaRPr lang="ru-RU" sz="1300" dirty="0">
              <a:solidFill>
                <a:prstClr val="white"/>
              </a:solidFill>
              <a:latin typeface="Franklin Gothic Medium" pitchFamily="34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38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/>
          <p:cNvGrpSpPr>
            <a:grpSpLocks noChangeAspect="1"/>
          </p:cNvGrpSpPr>
          <p:nvPr/>
        </p:nvGrpSpPr>
        <p:grpSpPr>
          <a:xfrm>
            <a:off x="3851920" y="1600261"/>
            <a:ext cx="5159135" cy="5159135"/>
            <a:chOff x="0" y="0"/>
            <a:chExt cx="2653030" cy="2653030"/>
          </a:xfrm>
        </p:grpSpPr>
        <p:sp>
          <p:nvSpPr>
            <p:cNvPr id="19" name="Freeform 3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l="l" t="t" r="r" b="b"/>
              <a:pathLst>
                <a:path w="2653030" h="265430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grpSp>
        <p:nvGrpSpPr>
          <p:cNvPr id="20" name="Group 4"/>
          <p:cNvGrpSpPr/>
          <p:nvPr/>
        </p:nvGrpSpPr>
        <p:grpSpPr>
          <a:xfrm>
            <a:off x="2182834" y="485773"/>
            <a:ext cx="6669022" cy="6119687"/>
            <a:chOff x="0" y="0"/>
            <a:chExt cx="8408937" cy="8159583"/>
          </a:xfrm>
        </p:grpSpPr>
        <p:sp>
          <p:nvSpPr>
            <p:cNvPr id="21" name="AutoShape 5"/>
            <p:cNvSpPr/>
            <p:nvPr/>
          </p:nvSpPr>
          <p:spPr>
            <a:xfrm>
              <a:off x="0" y="0"/>
              <a:ext cx="8408937" cy="8159583"/>
            </a:xfrm>
            <a:prstGeom prst="rect">
              <a:avLst/>
            </a:prstGeom>
            <a:solidFill>
              <a:schemeClr val="bg1"/>
            </a:solidFill>
          </p:spPr>
        </p:sp>
      </p:grpSp>
      <p:pic>
        <p:nvPicPr>
          <p:cNvPr id="1026" name="Picture 2" descr="C:\Users\Администратор\Desktop\Нац проекты\Синий  ПНГ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3215481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 rot="-5400000">
            <a:off x="-1765847" y="3656708"/>
            <a:ext cx="4582882" cy="404130"/>
          </a:xfrm>
          <a:prstGeom prst="rect">
            <a:avLst/>
          </a:prstGeom>
        </p:spPr>
      </p:pic>
      <p:pic>
        <p:nvPicPr>
          <p:cNvPr id="25" name="Picture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2915816" y="338928"/>
            <a:ext cx="6445760" cy="569791"/>
          </a:xfrm>
          <a:prstGeom prst="rect">
            <a:avLst/>
          </a:prstGeom>
        </p:spPr>
      </p:pic>
      <p:sp>
        <p:nvSpPr>
          <p:cNvPr id="14" name="AutoShape 6"/>
          <p:cNvSpPr/>
          <p:nvPr/>
        </p:nvSpPr>
        <p:spPr>
          <a:xfrm>
            <a:off x="984605" y="3140968"/>
            <a:ext cx="7516173" cy="3384376"/>
          </a:xfrm>
          <a:prstGeom prst="rect">
            <a:avLst/>
          </a:prstGeom>
          <a:solidFill>
            <a:srgbClr val="385F96"/>
          </a:solidFill>
        </p:spPr>
      </p:sp>
      <p:sp>
        <p:nvSpPr>
          <p:cNvPr id="13" name="TextBox 12"/>
          <p:cNvSpPr txBox="1"/>
          <p:nvPr/>
        </p:nvSpPr>
        <p:spPr>
          <a:xfrm>
            <a:off x="648702" y="3123774"/>
            <a:ext cx="7876213" cy="354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ru-RU" sz="1400" u="sng" dirty="0">
                <a:solidFill>
                  <a:schemeClr val="bg1"/>
                </a:solidFill>
                <a:latin typeface="Franklin Gothic Demi Cond" pitchFamily="34" charset="0"/>
                <a:cs typeface="Times New Roman" pitchFamily="18" charset="0"/>
              </a:rPr>
              <a:t>Что уже сделано?</a:t>
            </a:r>
          </a:p>
          <a:p>
            <a:pPr marL="742950" lvl="1" indent="-285750">
              <a:spcBef>
                <a:spcPct val="20000"/>
              </a:spcBef>
              <a:buAutoNum type="arabicPeriod"/>
            </a:pPr>
            <a:r>
              <a:rPr lang="ru-RU" sz="11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Количество участников клубных формирований на сегодняшний день 991 в учреждениях культуры и 160 работают на базе СОНКО на средства субсидии, итого 1151, что составляет 94.4% от целевого показателя</a:t>
            </a:r>
          </a:p>
          <a:p>
            <a:pPr marL="742950" lvl="1" indent="-285750">
              <a:spcBef>
                <a:spcPct val="20000"/>
              </a:spcBef>
              <a:buAutoNum type="arabicPeriod"/>
            </a:pPr>
            <a:r>
              <a:rPr lang="ru-RU" sz="11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Приглашены </a:t>
            </a:r>
            <a:r>
              <a:rPr lang="ru-RU" sz="1100" dirty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на работу 3 специалиста (с предоставлением жилья)</a:t>
            </a:r>
          </a:p>
          <a:p>
            <a:pPr marL="742950" lvl="1" indent="-285750">
              <a:spcBef>
                <a:spcPct val="20000"/>
              </a:spcBef>
              <a:buAutoNum type="arabicPeriod"/>
            </a:pPr>
            <a:r>
              <a:rPr lang="ru-RU" sz="1100" dirty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Разработан и утверждён норматив нагрузки на руководителя клубного формирования – 4 коллектива на одного руководителя</a:t>
            </a:r>
          </a:p>
          <a:p>
            <a:pPr marL="742950" lvl="1" indent="-285750">
              <a:spcBef>
                <a:spcPct val="20000"/>
              </a:spcBef>
              <a:buAutoNum type="arabicPeriod"/>
            </a:pPr>
            <a:r>
              <a:rPr lang="ru-RU" sz="11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7 коллективов художественной самодеятельности ( 2 вокальных, 2 хореографических, 3 народных промыслов и ремёсел) переданы в некоммерческий сектор (сумма 740 000 рублей)</a:t>
            </a:r>
          </a:p>
          <a:p>
            <a:pPr marL="742950" lvl="1" indent="-285750">
              <a:spcBef>
                <a:spcPct val="20000"/>
              </a:spcBef>
              <a:buAutoNum type="arabicPeriod"/>
            </a:pPr>
            <a:r>
              <a:rPr lang="ru-RU" sz="1100" dirty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Укрепляется МТБ коллективов, в 2019 году приобретены костюмы  коллективам на сумму 692 000 рублей (440 000 рублей – субсидия Сургутского района, 252 000 рублей – местный бюджет</a:t>
            </a:r>
            <a:r>
              <a:rPr lang="ru-RU" sz="11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AutoNum type="arabicPeriod"/>
            </a:pPr>
            <a:r>
              <a:rPr lang="ru-RU" sz="1100" dirty="0" smtClean="0">
                <a:solidFill>
                  <a:prstClr val="white"/>
                </a:solidFill>
                <a:latin typeface="Franklin Gothic Medium" pitchFamily="34" charset="0"/>
                <a:cs typeface="Times New Roman" pitchFamily="18" charset="0"/>
              </a:rPr>
              <a:t>Показатель </a:t>
            </a:r>
            <a:r>
              <a:rPr lang="ru-RU" sz="1100" dirty="0">
                <a:solidFill>
                  <a:prstClr val="white"/>
                </a:solidFill>
                <a:latin typeface="Franklin Gothic Medium" pitchFamily="34" charset="0"/>
                <a:cs typeface="Times New Roman" pitchFamily="18" charset="0"/>
              </a:rPr>
              <a:t>декомпозирован, плановые значения доведены до руководителей </a:t>
            </a:r>
            <a:r>
              <a:rPr lang="ru-RU" sz="1100" dirty="0" smtClean="0">
                <a:solidFill>
                  <a:prstClr val="white"/>
                </a:solidFill>
                <a:latin typeface="Franklin Gothic Medium" pitchFamily="34" charset="0"/>
                <a:cs typeface="Times New Roman" pitchFamily="18" charset="0"/>
              </a:rPr>
              <a:t>КДУ</a:t>
            </a:r>
            <a:endParaRPr lang="ru-RU" sz="1100" dirty="0">
              <a:solidFill>
                <a:prstClr val="white"/>
              </a:solidFill>
              <a:latin typeface="Franklin Gothic Medium" pitchFamily="34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ru-RU" sz="1400" u="sng" dirty="0" smtClean="0">
                <a:solidFill>
                  <a:schemeClr val="bg1"/>
                </a:solidFill>
                <a:latin typeface="Franklin Gothic Demi Cond" pitchFamily="34" charset="0"/>
                <a:cs typeface="Times New Roman" pitchFamily="18" charset="0"/>
              </a:rPr>
              <a:t>Каким </a:t>
            </a:r>
            <a:r>
              <a:rPr lang="ru-RU" sz="1400" u="sng" dirty="0">
                <a:solidFill>
                  <a:schemeClr val="bg1"/>
                </a:solidFill>
                <a:latin typeface="Franklin Gothic Demi Cond" pitchFamily="34" charset="0"/>
                <a:cs typeface="Times New Roman" pitchFamily="18" charset="0"/>
              </a:rPr>
              <a:t>образом будет достигнут показатель</a:t>
            </a:r>
            <a:r>
              <a:rPr lang="ru-RU" sz="1400" u="sng" dirty="0" smtClean="0">
                <a:solidFill>
                  <a:schemeClr val="bg1"/>
                </a:solidFill>
                <a:latin typeface="Franklin Gothic Demi Cond" pitchFamily="34" charset="0"/>
                <a:cs typeface="Times New Roman" pitchFamily="18" charset="0"/>
              </a:rPr>
              <a:t>?</a:t>
            </a:r>
          </a:p>
          <a:p>
            <a:pPr marL="742950" lvl="1" indent="-285750">
              <a:spcBef>
                <a:spcPct val="20000"/>
              </a:spcBef>
              <a:buFontTx/>
              <a:buAutoNum type="arabicPeriod"/>
            </a:pPr>
            <a:r>
              <a:rPr lang="ru-RU" sz="1100" dirty="0" smtClean="0">
                <a:solidFill>
                  <a:prstClr val="white"/>
                </a:solidFill>
                <a:latin typeface="Franklin Gothic Medium" pitchFamily="34" charset="0"/>
                <a:cs typeface="Times New Roman" pitchFamily="18" charset="0"/>
              </a:rPr>
              <a:t>Укомплектовать в полном объёме </a:t>
            </a:r>
            <a:r>
              <a:rPr lang="ru-RU" sz="1100" dirty="0">
                <a:solidFill>
                  <a:prstClr val="white"/>
                </a:solidFill>
                <a:latin typeface="Franklin Gothic Medium" pitchFamily="34" charset="0"/>
                <a:cs typeface="Times New Roman" pitchFamily="18" charset="0"/>
              </a:rPr>
              <a:t>штат руководителей клубных </a:t>
            </a:r>
            <a:r>
              <a:rPr lang="ru-RU" sz="1100" dirty="0" smtClean="0">
                <a:solidFill>
                  <a:prstClr val="white"/>
                </a:solidFill>
                <a:latin typeface="Franklin Gothic Medium" pitchFamily="34" charset="0"/>
                <a:cs typeface="Times New Roman" pitchFamily="18" charset="0"/>
              </a:rPr>
              <a:t>формирований, в том числе ставки специалистов, находящихся в декретных отпусках  (3 вакансии)</a:t>
            </a:r>
          </a:p>
          <a:p>
            <a:pPr marL="742950" lvl="1" indent="-285750">
              <a:spcBef>
                <a:spcPct val="20000"/>
              </a:spcBef>
              <a:buFontTx/>
              <a:buAutoNum type="arabicPeriod"/>
            </a:pPr>
            <a:r>
              <a:rPr lang="ru-RU" sz="1100" dirty="0" smtClean="0">
                <a:solidFill>
                  <a:prstClr val="white"/>
                </a:solidFill>
                <a:latin typeface="Franklin Gothic Medium" pitchFamily="34" charset="0"/>
                <a:cs typeface="Times New Roman" pitchFamily="18" charset="0"/>
              </a:rPr>
              <a:t>Продолжить финансирование коллективов, переданных в СОНКО путём проведения конкурса на предоставление субсидии на 2020 год Пересмотреть нормативы наполняемости групп (на сегодняшний день норматив установлен на минимальном уровне)</a:t>
            </a:r>
            <a:endParaRPr lang="ru-RU" sz="1100" dirty="0">
              <a:solidFill>
                <a:schemeClr val="bg1"/>
              </a:solidFill>
            </a:endParaRPr>
          </a:p>
          <a:p>
            <a:endParaRPr lang="ru-RU" sz="110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25594" y="1196752"/>
            <a:ext cx="8326262" cy="555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  <a:cs typeface="Times New Roman" pitchFamily="18" charset="0"/>
              </a:rPr>
              <a:t>Выполнение показателя «Увеличение количества участников клубных формирований  к 2024 году на 15%»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fortaa Light" pitchFamily="2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651069"/>
              </p:ext>
            </p:extLst>
          </p:nvPr>
        </p:nvGraphicFramePr>
        <p:xfrm>
          <a:off x="1043608" y="1992000"/>
          <a:ext cx="7316886" cy="107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269"/>
                <a:gridCol w="1045269"/>
                <a:gridCol w="1045269"/>
                <a:gridCol w="1045269"/>
                <a:gridCol w="1045269"/>
                <a:gridCol w="1045269"/>
                <a:gridCol w="1045272"/>
              </a:tblGrid>
              <a:tr h="26017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Базовое значение</a:t>
                      </a:r>
                      <a:endParaRPr lang="ru-RU" sz="1600" b="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Значение показателя по годам (с нарастающим</a:t>
                      </a:r>
                      <a:r>
                        <a:rPr lang="ru-RU" sz="1600" b="0" baseline="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итогом)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2019</a:t>
                      </a:r>
                      <a:endParaRPr lang="ru-RU" sz="1400" b="1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2020</a:t>
                      </a:r>
                      <a:endParaRPr lang="ru-RU" sz="1400" b="1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2021</a:t>
                      </a:r>
                      <a:endParaRPr lang="ru-RU" sz="1400" b="1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2022</a:t>
                      </a:r>
                      <a:endParaRPr lang="ru-RU" sz="1400" b="1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2023</a:t>
                      </a:r>
                      <a:endParaRPr lang="ru-RU" sz="1400" b="1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2024</a:t>
                      </a:r>
                      <a:endParaRPr lang="ru-RU" sz="1400" b="1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1207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1219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1231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1243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1255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1279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1304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23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/>
          <p:cNvGrpSpPr>
            <a:grpSpLocks noChangeAspect="1"/>
          </p:cNvGrpSpPr>
          <p:nvPr/>
        </p:nvGrpSpPr>
        <p:grpSpPr>
          <a:xfrm>
            <a:off x="3851920" y="1600261"/>
            <a:ext cx="5159135" cy="5159135"/>
            <a:chOff x="0" y="0"/>
            <a:chExt cx="2653030" cy="2653030"/>
          </a:xfrm>
        </p:grpSpPr>
        <p:sp>
          <p:nvSpPr>
            <p:cNvPr id="19" name="Freeform 3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l="l" t="t" r="r" b="b"/>
              <a:pathLst>
                <a:path w="2653030" h="265430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grpSp>
        <p:nvGrpSpPr>
          <p:cNvPr id="20" name="Group 4"/>
          <p:cNvGrpSpPr/>
          <p:nvPr/>
        </p:nvGrpSpPr>
        <p:grpSpPr>
          <a:xfrm>
            <a:off x="2182834" y="485773"/>
            <a:ext cx="6669022" cy="6119687"/>
            <a:chOff x="0" y="0"/>
            <a:chExt cx="8408937" cy="8159583"/>
          </a:xfrm>
        </p:grpSpPr>
        <p:sp>
          <p:nvSpPr>
            <p:cNvPr id="21" name="AutoShape 5"/>
            <p:cNvSpPr/>
            <p:nvPr/>
          </p:nvSpPr>
          <p:spPr>
            <a:xfrm>
              <a:off x="0" y="0"/>
              <a:ext cx="8408937" cy="8159583"/>
            </a:xfrm>
            <a:prstGeom prst="rect">
              <a:avLst/>
            </a:prstGeom>
            <a:solidFill>
              <a:schemeClr val="bg1"/>
            </a:solidFill>
          </p:spPr>
        </p:sp>
      </p:grpSp>
      <p:pic>
        <p:nvPicPr>
          <p:cNvPr id="24" name="Picture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 rot="-5400000">
            <a:off x="-1765847" y="3656708"/>
            <a:ext cx="4582882" cy="404130"/>
          </a:xfrm>
          <a:prstGeom prst="rect">
            <a:avLst/>
          </a:prstGeom>
        </p:spPr>
      </p:pic>
      <p:pic>
        <p:nvPicPr>
          <p:cNvPr id="25" name="Picture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2915816" y="338928"/>
            <a:ext cx="6445760" cy="569791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85786" y="92867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1F497D">
                    <a:lumMod val="75000"/>
                  </a:srgbClr>
                </a:solidFill>
                <a:latin typeface="Franklin Gothic Medium Cond" pitchFamily="34" charset="0"/>
                <a:cs typeface="Times New Roman" pitchFamily="18" charset="0"/>
              </a:rPr>
              <a:t>Проект «Творческие люди»</a:t>
            </a:r>
            <a:br>
              <a:rPr lang="ru-RU" sz="2000" dirty="0">
                <a:solidFill>
                  <a:srgbClr val="1F497D">
                    <a:lumMod val="75000"/>
                  </a:srgbClr>
                </a:solidFill>
                <a:latin typeface="Franklin Gothic Medium Cond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  <a:cs typeface="Times New Roman" pitchFamily="18" charset="0"/>
              </a:rPr>
              <a:t>Выполнение показателя «Количество работников культуры, прошедших профессиональную переподготовку или повышение квалификации»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Franklin Gothic Medium Cond" pitchFamily="34" charset="0"/>
              <a:cs typeface="Times New Roman" pitchFamily="18" charset="0"/>
            </a:endParaRPr>
          </a:p>
        </p:txBody>
      </p:sp>
      <p:graphicFrame>
        <p:nvGraphicFramePr>
          <p:cNvPr id="23" name="Содержимое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733251"/>
              </p:ext>
            </p:extLst>
          </p:nvPr>
        </p:nvGraphicFramePr>
        <p:xfrm>
          <a:off x="1285852" y="2143116"/>
          <a:ext cx="69805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419"/>
                <a:gridCol w="1163419"/>
                <a:gridCol w="1163419"/>
                <a:gridCol w="1163419"/>
                <a:gridCol w="1163419"/>
                <a:gridCol w="1163419"/>
              </a:tblGrid>
              <a:tr h="370840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Значение показателя по</a:t>
                      </a:r>
                      <a:r>
                        <a:rPr lang="ru-RU" sz="1600" baseline="0" dirty="0" smtClean="0">
                          <a:latin typeface="Franklin Gothic Medium" pitchFamily="34" charset="0"/>
                          <a:cs typeface="Times New Roman" pitchFamily="18" charset="0"/>
                        </a:rPr>
                        <a:t> годам (чел.)</a:t>
                      </a:r>
                      <a:endParaRPr lang="ru-RU" sz="1600" dirty="0" smtClean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" pitchFamily="34" charset="0"/>
                          <a:cs typeface="Times New Roman" pitchFamily="18" charset="0"/>
                        </a:rPr>
                        <a:t>2019 </a:t>
                      </a:r>
                      <a:endParaRPr lang="ru-RU" sz="1400" b="1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" pitchFamily="34" charset="0"/>
                          <a:cs typeface="Times New Roman" pitchFamily="18" charset="0"/>
                        </a:rPr>
                        <a:t>2020</a:t>
                      </a:r>
                      <a:endParaRPr lang="ru-RU" sz="1400" b="1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" pitchFamily="34" charset="0"/>
                          <a:cs typeface="Times New Roman" pitchFamily="18" charset="0"/>
                        </a:rPr>
                        <a:t>2021</a:t>
                      </a:r>
                      <a:endParaRPr lang="ru-RU" sz="1400" b="1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" pitchFamily="34" charset="0"/>
                          <a:cs typeface="Times New Roman" pitchFamily="18" charset="0"/>
                        </a:rPr>
                        <a:t>2022</a:t>
                      </a:r>
                      <a:endParaRPr lang="ru-RU" sz="1400" b="1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" pitchFamily="34" charset="0"/>
                          <a:cs typeface="Times New Roman" pitchFamily="18" charset="0"/>
                        </a:rPr>
                        <a:t>2023</a:t>
                      </a:r>
                      <a:endParaRPr lang="ru-RU" sz="1400" b="1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" pitchFamily="34" charset="0"/>
                          <a:cs typeface="Times New Roman" pitchFamily="18" charset="0"/>
                        </a:rPr>
                        <a:t>2024</a:t>
                      </a:r>
                      <a:endParaRPr lang="ru-RU" sz="1400" b="1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2" descr="C:\Users\Администратор\Desktop\Нац проекты\Синий  ПНГ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3215481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6"/>
          <p:cNvSpPr/>
          <p:nvPr/>
        </p:nvSpPr>
        <p:spPr>
          <a:xfrm>
            <a:off x="984605" y="3356992"/>
            <a:ext cx="7516173" cy="3168352"/>
          </a:xfrm>
          <a:prstGeom prst="rect">
            <a:avLst/>
          </a:prstGeom>
          <a:solidFill>
            <a:srgbClr val="385F96"/>
          </a:solidFill>
        </p:spPr>
      </p:sp>
      <p:sp>
        <p:nvSpPr>
          <p:cNvPr id="13" name="TextBox 12"/>
          <p:cNvSpPr txBox="1"/>
          <p:nvPr/>
        </p:nvSpPr>
        <p:spPr>
          <a:xfrm>
            <a:off x="808896" y="3444816"/>
            <a:ext cx="7331812" cy="345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ru-RU" sz="1300" dirty="0" smtClean="0">
                <a:solidFill>
                  <a:prstClr val="white"/>
                </a:solidFill>
                <a:latin typeface="Franklin Gothic Medium" pitchFamily="34" charset="0"/>
                <a:cs typeface="Times New Roman" pitchFamily="18" charset="0"/>
              </a:rPr>
              <a:t>Планируемая среднесписочная численность работников культуры на конец 2019 года – 99, на 2020 год – 90,3. Установленный показатель 10% от среднесписочной численности </a:t>
            </a:r>
            <a:r>
              <a:rPr lang="ru-RU" sz="1300" u="sng" dirty="0" smtClean="0">
                <a:solidFill>
                  <a:prstClr val="white"/>
                </a:solidFill>
                <a:latin typeface="Franklin Gothic Medium" pitchFamily="34" charset="0"/>
                <a:cs typeface="Times New Roman" pitchFamily="18" charset="0"/>
              </a:rPr>
              <a:t>ежегодно.</a:t>
            </a:r>
          </a:p>
          <a:p>
            <a:pPr marL="742950" lvl="1" indent="-285750">
              <a:spcBef>
                <a:spcPct val="20000"/>
              </a:spcBef>
            </a:pPr>
            <a:endParaRPr lang="ru-RU" sz="1300" u="sng" dirty="0" smtClean="0">
              <a:solidFill>
                <a:prstClr val="white"/>
              </a:solidFill>
              <a:latin typeface="Franklin Gothic Medium" pitchFamily="34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ru-RU" sz="1600" u="sng" dirty="0" smtClean="0">
                <a:solidFill>
                  <a:prstClr val="white"/>
                </a:solidFill>
                <a:latin typeface="Franklin Gothic Demi Cond" pitchFamily="34" charset="0"/>
                <a:cs typeface="Times New Roman" pitchFamily="18" charset="0"/>
              </a:rPr>
              <a:t>Что </a:t>
            </a:r>
            <a:r>
              <a:rPr lang="ru-RU" sz="1600" u="sng" dirty="0">
                <a:solidFill>
                  <a:prstClr val="white"/>
                </a:solidFill>
                <a:latin typeface="Franklin Gothic Demi Cond" pitchFamily="34" charset="0"/>
                <a:cs typeface="Times New Roman" pitchFamily="18" charset="0"/>
              </a:rPr>
              <a:t>уже сделано?</a:t>
            </a:r>
          </a:p>
          <a:p>
            <a:pPr marL="742950" lvl="1" indent="-285750">
              <a:spcBef>
                <a:spcPct val="20000"/>
              </a:spcBef>
              <a:buFontTx/>
              <a:buAutoNum type="arabicPeriod"/>
            </a:pPr>
            <a:r>
              <a:rPr lang="ru-RU" sz="1300" dirty="0" smtClean="0">
                <a:solidFill>
                  <a:prstClr val="white"/>
                </a:solidFill>
                <a:latin typeface="Franklin Gothic Medium" pitchFamily="34" charset="0"/>
                <a:cs typeface="Times New Roman" pitchFamily="18" charset="0"/>
              </a:rPr>
              <a:t>Показатель </a:t>
            </a:r>
            <a:r>
              <a:rPr lang="ru-RU" sz="1300" dirty="0">
                <a:solidFill>
                  <a:prstClr val="white"/>
                </a:solidFill>
                <a:latin typeface="Franklin Gothic Medium" pitchFamily="34" charset="0"/>
                <a:cs typeface="Times New Roman" pitchFamily="18" charset="0"/>
              </a:rPr>
              <a:t>декомпозирован, плановые значения доведены до </a:t>
            </a:r>
            <a:r>
              <a:rPr lang="ru-RU" sz="1300" dirty="0" smtClean="0">
                <a:solidFill>
                  <a:prstClr val="white"/>
                </a:solidFill>
                <a:latin typeface="Franklin Gothic Medium" pitchFamily="34" charset="0"/>
                <a:cs typeface="Times New Roman" pitchFamily="18" charset="0"/>
              </a:rPr>
              <a:t>руководителей УК</a:t>
            </a:r>
          </a:p>
          <a:p>
            <a:pPr marL="742950" lvl="1" indent="-285750">
              <a:spcBef>
                <a:spcPct val="20000"/>
              </a:spcBef>
              <a:buFontTx/>
              <a:buAutoNum type="arabicPeriod"/>
            </a:pPr>
            <a:r>
              <a:rPr lang="ru-RU" sz="1300" dirty="0" smtClean="0">
                <a:solidFill>
                  <a:prstClr val="white"/>
                </a:solidFill>
                <a:latin typeface="Franklin Gothic Medium" pitchFamily="34" charset="0"/>
                <a:cs typeface="Times New Roman" pitchFamily="18" charset="0"/>
              </a:rPr>
              <a:t>За счет средств федерального бюджета в 2019 году прошли обучение 5 специалистов</a:t>
            </a:r>
          </a:p>
          <a:p>
            <a:pPr marL="742950" lvl="1" indent="-285750">
              <a:spcBef>
                <a:spcPct val="20000"/>
              </a:spcBef>
              <a:buFontTx/>
              <a:buAutoNum type="arabicPeriod"/>
            </a:pPr>
            <a:r>
              <a:rPr lang="ru-RU" sz="1300" dirty="0" smtClean="0">
                <a:solidFill>
                  <a:prstClr val="white"/>
                </a:solidFill>
                <a:latin typeface="Franklin Gothic Medium" pitchFamily="34" charset="0"/>
                <a:cs typeface="Times New Roman" pitchFamily="18" charset="0"/>
              </a:rPr>
              <a:t>Разработаны планы повышения квалификации работников культуры</a:t>
            </a:r>
          </a:p>
          <a:p>
            <a:pPr lvl="1">
              <a:spcBef>
                <a:spcPct val="20000"/>
              </a:spcBef>
            </a:pPr>
            <a:endParaRPr lang="ru-RU" sz="1300" dirty="0" smtClean="0">
              <a:solidFill>
                <a:prstClr val="white"/>
              </a:solidFill>
              <a:latin typeface="Franklin Gothic Medium" pitchFamily="34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ru-RU" sz="1600" u="sng" dirty="0" smtClean="0">
                <a:solidFill>
                  <a:prstClr val="white"/>
                </a:solidFill>
                <a:latin typeface="Franklin Gothic Demi Cond" pitchFamily="34" charset="0"/>
                <a:cs typeface="Times New Roman" pitchFamily="18" charset="0"/>
              </a:rPr>
              <a:t>Каким </a:t>
            </a:r>
            <a:r>
              <a:rPr lang="ru-RU" sz="1600" u="sng" dirty="0">
                <a:solidFill>
                  <a:prstClr val="white"/>
                </a:solidFill>
                <a:latin typeface="Franklin Gothic Demi Cond" pitchFamily="34" charset="0"/>
                <a:cs typeface="Times New Roman" pitchFamily="18" charset="0"/>
              </a:rPr>
              <a:t>образом будет достигнут показатель</a:t>
            </a:r>
            <a:r>
              <a:rPr lang="ru-RU" sz="1600" u="sng" dirty="0" smtClean="0">
                <a:solidFill>
                  <a:prstClr val="white"/>
                </a:solidFill>
                <a:latin typeface="Franklin Gothic Demi Cond" pitchFamily="34" charset="0"/>
                <a:cs typeface="Times New Roman" pitchFamily="18" charset="0"/>
              </a:rPr>
              <a:t>?</a:t>
            </a:r>
          </a:p>
          <a:p>
            <a:pPr marL="742950" lvl="1" indent="-285750">
              <a:spcBef>
                <a:spcPct val="20000"/>
              </a:spcBef>
              <a:buFontTx/>
              <a:buAutoNum type="arabicPeriod"/>
            </a:pPr>
            <a:r>
              <a:rPr lang="ru-RU" sz="1300" dirty="0" smtClean="0">
                <a:solidFill>
                  <a:prstClr val="white"/>
                </a:solidFill>
                <a:latin typeface="Franklin Gothic Medium" pitchFamily="34" charset="0"/>
                <a:cs typeface="Times New Roman" pitchFamily="18" charset="0"/>
              </a:rPr>
              <a:t>Финансирование повышения квалификации предусмотрено в бюджете города на 2020 год и плановый период</a:t>
            </a:r>
            <a:endParaRPr lang="ru-RU" sz="1300" dirty="0">
              <a:solidFill>
                <a:prstClr val="white"/>
              </a:solidFill>
              <a:latin typeface="Franklin Gothic Medium" pitchFamily="34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</a:pPr>
            <a:endParaRPr lang="ru-RU" sz="1400" dirty="0">
              <a:solidFill>
                <a:prstClr val="white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2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/>
          <p:cNvGrpSpPr>
            <a:grpSpLocks noChangeAspect="1"/>
          </p:cNvGrpSpPr>
          <p:nvPr/>
        </p:nvGrpSpPr>
        <p:grpSpPr>
          <a:xfrm>
            <a:off x="3851920" y="1600261"/>
            <a:ext cx="5159135" cy="5159135"/>
            <a:chOff x="0" y="0"/>
            <a:chExt cx="2653030" cy="2653030"/>
          </a:xfrm>
        </p:grpSpPr>
        <p:sp>
          <p:nvSpPr>
            <p:cNvPr id="19" name="Freeform 3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l="l" t="t" r="r" b="b"/>
              <a:pathLst>
                <a:path w="2653030" h="265430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grpSp>
        <p:nvGrpSpPr>
          <p:cNvPr id="20" name="Group 4"/>
          <p:cNvGrpSpPr/>
          <p:nvPr/>
        </p:nvGrpSpPr>
        <p:grpSpPr>
          <a:xfrm>
            <a:off x="2182834" y="485773"/>
            <a:ext cx="6669022" cy="6119687"/>
            <a:chOff x="0" y="0"/>
            <a:chExt cx="8408937" cy="8159583"/>
          </a:xfrm>
        </p:grpSpPr>
        <p:sp>
          <p:nvSpPr>
            <p:cNvPr id="21" name="AutoShape 5"/>
            <p:cNvSpPr/>
            <p:nvPr/>
          </p:nvSpPr>
          <p:spPr>
            <a:xfrm>
              <a:off x="0" y="0"/>
              <a:ext cx="8408937" cy="8159583"/>
            </a:xfrm>
            <a:prstGeom prst="rect">
              <a:avLst/>
            </a:prstGeom>
            <a:solidFill>
              <a:schemeClr val="bg1"/>
            </a:solidFill>
          </p:spPr>
        </p:sp>
      </p:grpSp>
      <p:pic>
        <p:nvPicPr>
          <p:cNvPr id="24" name="Picture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 rot="-5400000">
            <a:off x="-1765847" y="3656708"/>
            <a:ext cx="4582882" cy="404130"/>
          </a:xfrm>
          <a:prstGeom prst="rect">
            <a:avLst/>
          </a:prstGeom>
        </p:spPr>
      </p:pic>
      <p:pic>
        <p:nvPicPr>
          <p:cNvPr id="25" name="Picture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2915816" y="338928"/>
            <a:ext cx="6445760" cy="569791"/>
          </a:xfrm>
          <a:prstGeom prst="rect">
            <a:avLst/>
          </a:prstGeom>
        </p:spPr>
      </p:pic>
      <p:graphicFrame>
        <p:nvGraphicFramePr>
          <p:cNvPr id="1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356160"/>
              </p:ext>
            </p:extLst>
          </p:nvPr>
        </p:nvGraphicFramePr>
        <p:xfrm>
          <a:off x="727658" y="1968872"/>
          <a:ext cx="7930540" cy="168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094"/>
                <a:gridCol w="2353176"/>
                <a:gridCol w="1982635"/>
                <a:gridCol w="19826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Franklin Gothic Demi Cond" pitchFamily="34" charset="0"/>
                          <a:cs typeface="Times New Roman" pitchFamily="18" charset="0"/>
                        </a:rPr>
                        <a:t>Базовый показатель</a:t>
                      </a:r>
                      <a:endParaRPr lang="ru-RU" sz="1600" b="0" dirty="0">
                        <a:latin typeface="Franklin Gothic Demi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Franklin Gothic Demi Cond" pitchFamily="34" charset="0"/>
                          <a:cs typeface="Times New Roman" pitchFamily="18" charset="0"/>
                        </a:rPr>
                        <a:t>Количество УК,</a:t>
                      </a:r>
                      <a:r>
                        <a:rPr lang="ru-RU" sz="1600" b="0" baseline="0" dirty="0" smtClean="0">
                          <a:latin typeface="Franklin Gothic Demi Cond" pitchFamily="34" charset="0"/>
                          <a:cs typeface="Times New Roman" pitchFamily="18" charset="0"/>
                        </a:rPr>
                        <a:t> з</a:t>
                      </a:r>
                      <a:r>
                        <a:rPr lang="ru-RU" sz="1600" b="0" dirty="0" smtClean="0">
                          <a:latin typeface="Franklin Gothic Demi Cond" pitchFamily="34" charset="0"/>
                          <a:cs typeface="Times New Roman" pitchFamily="18" charset="0"/>
                        </a:rPr>
                        <a:t>арегистрированных на сайте Доброволец России.</a:t>
                      </a:r>
                      <a:r>
                        <a:rPr lang="en-US" sz="1600" b="0" dirty="0" err="1" smtClean="0">
                          <a:latin typeface="Franklin Gothic Demi Cond" pitchFamily="34" charset="0"/>
                          <a:cs typeface="Times New Roman" pitchFamily="18" charset="0"/>
                        </a:rPr>
                        <a:t>ru</a:t>
                      </a:r>
                      <a:endParaRPr lang="en-US" sz="1600" b="0" dirty="0" smtClean="0">
                        <a:latin typeface="Franklin Gothic Demi Cond" pitchFamily="34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Franklin Gothic Demi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Franklin Gothic Demi Cond" pitchFamily="34" charset="0"/>
                          <a:cs typeface="Times New Roman" pitchFamily="18" charset="0"/>
                        </a:rPr>
                        <a:t>Количество зарегистрированных на сайте Доброволец России.</a:t>
                      </a:r>
                      <a:r>
                        <a:rPr lang="en-US" sz="1600" b="0" dirty="0" err="1" smtClean="0">
                          <a:latin typeface="Franklin Gothic Demi Cond" pitchFamily="34" charset="0"/>
                          <a:cs typeface="Times New Roman" pitchFamily="18" charset="0"/>
                        </a:rPr>
                        <a:t>ru</a:t>
                      </a:r>
                      <a:endParaRPr lang="en-US" sz="1600" b="0" dirty="0" smtClean="0">
                        <a:latin typeface="Franklin Gothic Demi Cond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Franklin Gothic Demi Cond" pitchFamily="34" charset="0"/>
                          <a:cs typeface="Times New Roman" pitchFamily="18" charset="0"/>
                        </a:rPr>
                        <a:t>волонтёров</a:t>
                      </a:r>
                      <a:endParaRPr lang="ru-RU" sz="1600" b="0" dirty="0">
                        <a:latin typeface="Franklin Gothic Demi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Franklin Gothic Demi Cond" pitchFamily="34" charset="0"/>
                          <a:cs typeface="Times New Roman" pitchFamily="18" charset="0"/>
                        </a:rPr>
                        <a:t>Количество мероприятий с участием волонтеров</a:t>
                      </a:r>
                      <a:endParaRPr lang="ru-RU" sz="1600" b="0" dirty="0">
                        <a:latin typeface="Franklin Gothic Demi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Franklin Gothic Medium" pitchFamily="34" charset="0"/>
                        </a:rPr>
                        <a:t>Не установлен</a:t>
                      </a:r>
                      <a:endParaRPr lang="ru-RU" sz="1400" b="0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Franklin Gothic Medium" pitchFamily="34" charset="0"/>
                        </a:rPr>
                        <a:t>4</a:t>
                      </a:r>
                      <a:endParaRPr lang="ru-RU" sz="1400" b="0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Franklin Gothic Medium" pitchFamily="34" charset="0"/>
                        </a:rPr>
                        <a:t>53</a:t>
                      </a:r>
                      <a:endParaRPr lang="ru-RU" sz="1400" b="0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Franklin Gothic Medium" pitchFamily="34" charset="0"/>
                        </a:rPr>
                        <a:t>335</a:t>
                      </a:r>
                      <a:endParaRPr lang="ru-RU" sz="1400" b="0" dirty="0">
                        <a:latin typeface="Franklin Gothic Medium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Заголовок 1"/>
          <p:cNvSpPr txBox="1">
            <a:spLocks/>
          </p:cNvSpPr>
          <p:nvPr/>
        </p:nvSpPr>
        <p:spPr>
          <a:xfrm>
            <a:off x="781455" y="4653136"/>
            <a:ext cx="8229600" cy="1720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6" name="Picture 2" descr="C:\Users\Администратор\Desktop\Нац проекты\Синий  ПНГ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3215481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525594" y="1196752"/>
            <a:ext cx="8326262" cy="555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  <a:cs typeface="Times New Roman" pitchFamily="18" charset="0"/>
              </a:rPr>
              <a:t>Выполнение показателя «Количество волонтёров, вовлечённых в программу «Волонтёры культуры»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fortaa Light" pitchFamily="2" charset="0"/>
            </a:endParaRPr>
          </a:p>
        </p:txBody>
      </p:sp>
      <p:sp>
        <p:nvSpPr>
          <p:cNvPr id="28" name="AutoShape 6"/>
          <p:cNvSpPr/>
          <p:nvPr/>
        </p:nvSpPr>
        <p:spPr>
          <a:xfrm>
            <a:off x="984605" y="3858773"/>
            <a:ext cx="7516173" cy="2515145"/>
          </a:xfrm>
          <a:prstGeom prst="rect">
            <a:avLst/>
          </a:prstGeom>
          <a:solidFill>
            <a:srgbClr val="385F96"/>
          </a:solidFill>
        </p:spPr>
      </p:sp>
      <p:sp>
        <p:nvSpPr>
          <p:cNvPr id="6" name="TextBox 5"/>
          <p:cNvSpPr txBox="1"/>
          <p:nvPr/>
        </p:nvSpPr>
        <p:spPr>
          <a:xfrm>
            <a:off x="1118049" y="4023738"/>
            <a:ext cx="749179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u="sng" dirty="0">
                <a:solidFill>
                  <a:schemeClr val="bg1"/>
                </a:solidFill>
                <a:latin typeface="Franklin Gothic Demi Cond" pitchFamily="34" charset="0"/>
                <a:cs typeface="Times New Roman" pitchFamily="18" charset="0"/>
              </a:rPr>
              <a:t>Что уже сделано?</a:t>
            </a:r>
          </a:p>
          <a:p>
            <a:pPr marL="342900" indent="-342900">
              <a:buAutoNum type="arabicPeriod"/>
            </a:pPr>
            <a:r>
              <a:rPr lang="ru-RU" sz="1300" dirty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Все УК прошли регистрацию на сайте Добровольцы России.</a:t>
            </a:r>
            <a:r>
              <a:rPr lang="en-US" sz="1300" dirty="0" err="1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ru</a:t>
            </a:r>
            <a:endParaRPr lang="ru-RU" sz="1300" dirty="0">
              <a:solidFill>
                <a:schemeClr val="bg1"/>
              </a:solidFill>
              <a:latin typeface="Franklin Gothic Medium" pitchFamily="34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300" dirty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Волонтёры, принимающие участие в мероприятиях учреждений культуры, </a:t>
            </a:r>
            <a:endParaRPr lang="ru-RU" sz="1300" dirty="0" smtClean="0">
              <a:solidFill>
                <a:schemeClr val="bg1"/>
              </a:solidFill>
              <a:latin typeface="Franklin Gothic Medium" pitchFamily="34" charset="0"/>
              <a:cs typeface="Times New Roman" pitchFamily="18" charset="0"/>
            </a:endParaRPr>
          </a:p>
          <a:p>
            <a:r>
              <a:rPr lang="ru-RU" sz="13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проходят </a:t>
            </a:r>
            <a:r>
              <a:rPr lang="ru-RU" sz="1300" dirty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регистрацию на сайте.</a:t>
            </a:r>
          </a:p>
          <a:p>
            <a:endParaRPr lang="ru-RU" sz="1300" dirty="0">
              <a:solidFill>
                <a:schemeClr val="bg1"/>
              </a:solidFill>
              <a:latin typeface="Franklin Gothic Medium" pitchFamily="34" charset="0"/>
              <a:cs typeface="Times New Roman" pitchFamily="18" charset="0"/>
            </a:endParaRPr>
          </a:p>
          <a:p>
            <a:r>
              <a:rPr lang="ru-RU" sz="1600" u="sng" dirty="0">
                <a:solidFill>
                  <a:schemeClr val="bg1"/>
                </a:solidFill>
                <a:latin typeface="Franklin Gothic Demi Cond" pitchFamily="34" charset="0"/>
                <a:cs typeface="Times New Roman" pitchFamily="18" charset="0"/>
              </a:rPr>
              <a:t>Каким образом будет достигнут показатель?</a:t>
            </a:r>
          </a:p>
          <a:p>
            <a:pPr marL="342900" indent="-342900">
              <a:buAutoNum type="arabicPeriod"/>
            </a:pPr>
            <a:r>
              <a:rPr lang="ru-RU" sz="1300" dirty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Работа по регистрации волонтёров на сайте будет активизирована.</a:t>
            </a:r>
          </a:p>
          <a:p>
            <a:pPr marL="342900" indent="-342900">
              <a:buAutoNum type="arabicPeriod"/>
            </a:pPr>
            <a:r>
              <a:rPr lang="ru-RU" sz="1300" dirty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Проведение акций и разъяснительной работы по вовлечению жителей города в </a:t>
            </a:r>
            <a:r>
              <a:rPr lang="ru-RU" sz="13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волонтёрскую</a:t>
            </a:r>
          </a:p>
          <a:p>
            <a:r>
              <a:rPr lang="ru-RU" sz="13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деятельность </a:t>
            </a:r>
            <a:r>
              <a:rPr lang="ru-RU" sz="1300" dirty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(не менее 5 в год)</a:t>
            </a:r>
          </a:p>
          <a:p>
            <a:endParaRPr lang="ru-RU" sz="130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01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3851920" y="1600261"/>
            <a:ext cx="5159135" cy="5159135"/>
            <a:chOff x="0" y="0"/>
            <a:chExt cx="2653030" cy="2653030"/>
          </a:xfrm>
        </p:grpSpPr>
        <p:sp>
          <p:nvSpPr>
            <p:cNvPr id="19" name="Freeform 3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l="l" t="t" r="r" b="b"/>
              <a:pathLst>
                <a:path w="2653030" h="265430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grpSp>
        <p:nvGrpSpPr>
          <p:cNvPr id="3" name="Group 4"/>
          <p:cNvGrpSpPr/>
          <p:nvPr/>
        </p:nvGrpSpPr>
        <p:grpSpPr>
          <a:xfrm>
            <a:off x="2182834" y="485773"/>
            <a:ext cx="6669022" cy="6119687"/>
            <a:chOff x="0" y="0"/>
            <a:chExt cx="8408937" cy="8159583"/>
          </a:xfrm>
        </p:grpSpPr>
        <p:sp>
          <p:nvSpPr>
            <p:cNvPr id="21" name="AutoShape 5"/>
            <p:cNvSpPr/>
            <p:nvPr/>
          </p:nvSpPr>
          <p:spPr>
            <a:xfrm>
              <a:off x="0" y="0"/>
              <a:ext cx="8408937" cy="8159583"/>
            </a:xfrm>
            <a:prstGeom prst="rect">
              <a:avLst/>
            </a:prstGeom>
            <a:solidFill>
              <a:schemeClr val="bg1"/>
            </a:solidFill>
          </p:spPr>
        </p:sp>
      </p:grpSp>
      <p:pic>
        <p:nvPicPr>
          <p:cNvPr id="24" name="Picture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 rot="-5400000">
            <a:off x="-1765847" y="3656708"/>
            <a:ext cx="4582882" cy="404130"/>
          </a:xfrm>
          <a:prstGeom prst="rect">
            <a:avLst/>
          </a:prstGeom>
        </p:spPr>
      </p:pic>
      <p:pic>
        <p:nvPicPr>
          <p:cNvPr id="25" name="Picture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2915816" y="338928"/>
            <a:ext cx="6445760" cy="569791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85786" y="928670"/>
            <a:ext cx="8229600" cy="1143000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1F497D">
                    <a:lumMod val="75000"/>
                  </a:srgbClr>
                </a:solidFill>
                <a:latin typeface="Franklin Gothic Medium Cond" pitchFamily="34" charset="0"/>
                <a:cs typeface="Times New Roman" pitchFamily="18" charset="0"/>
              </a:rPr>
              <a:t>Проект </a:t>
            </a:r>
            <a:r>
              <a:rPr lang="ru-RU" sz="2200" dirty="0" smtClean="0">
                <a:solidFill>
                  <a:srgbClr val="1F497D">
                    <a:lumMod val="75000"/>
                  </a:srgbClr>
                </a:solidFill>
                <a:latin typeface="Franklin Gothic Medium Cond" pitchFamily="34" charset="0"/>
                <a:cs typeface="Times New Roman" pitchFamily="18" charset="0"/>
              </a:rPr>
              <a:t>«Цифровая культура»</a:t>
            </a:r>
            <a:r>
              <a:rPr lang="ru-RU" sz="2200" dirty="0">
                <a:solidFill>
                  <a:srgbClr val="1F497D">
                    <a:lumMod val="75000"/>
                  </a:srgbClr>
                </a:solidFill>
                <a:latin typeface="Franklin Gothic Medium Cond" pitchFamily="34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1F497D">
                    <a:lumMod val="75000"/>
                  </a:srgbClr>
                </a:solidFill>
                <a:latin typeface="Franklin Gothic Medium Cond" pitchFamily="34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  <a:cs typeface="Times New Roman" pitchFamily="18" charset="0"/>
              </a:rPr>
              <a:t>Выполнение показателя «Увеличение числа обращений к цифровым ресурсам учреждений культуры»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Franklin Gothic Medium Cond" pitchFamily="34" charset="0"/>
              <a:cs typeface="Times New Roman" pitchFamily="18" charset="0"/>
            </a:endParaRPr>
          </a:p>
        </p:txBody>
      </p:sp>
      <p:graphicFrame>
        <p:nvGraphicFramePr>
          <p:cNvPr id="23" name="Содержимое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5294977"/>
              </p:ext>
            </p:extLst>
          </p:nvPr>
        </p:nvGraphicFramePr>
        <p:xfrm>
          <a:off x="1285852" y="2219642"/>
          <a:ext cx="6980514" cy="1209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419"/>
                <a:gridCol w="1163419"/>
                <a:gridCol w="1163419"/>
                <a:gridCol w="1163419"/>
                <a:gridCol w="1163419"/>
                <a:gridCol w="1163419"/>
              </a:tblGrid>
              <a:tr h="467678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Значение показателя по</a:t>
                      </a:r>
                      <a:r>
                        <a:rPr lang="ru-RU" sz="1600" baseline="0" dirty="0" smtClean="0">
                          <a:latin typeface="Franklin Gothic Medium" pitchFamily="34" charset="0"/>
                          <a:cs typeface="Times New Roman" pitchFamily="18" charset="0"/>
                        </a:rPr>
                        <a:t> годам (%)</a:t>
                      </a:r>
                      <a:endParaRPr lang="ru-RU" sz="1600" dirty="0" smtClean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" pitchFamily="34" charset="0"/>
                          <a:cs typeface="Times New Roman" pitchFamily="18" charset="0"/>
                        </a:rPr>
                        <a:t>2019 </a:t>
                      </a:r>
                      <a:endParaRPr lang="ru-RU" sz="1400" b="1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" pitchFamily="34" charset="0"/>
                          <a:cs typeface="Times New Roman" pitchFamily="18" charset="0"/>
                        </a:rPr>
                        <a:t>2020</a:t>
                      </a:r>
                      <a:endParaRPr lang="ru-RU" sz="1400" b="1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" pitchFamily="34" charset="0"/>
                          <a:cs typeface="Times New Roman" pitchFamily="18" charset="0"/>
                        </a:rPr>
                        <a:t>2021</a:t>
                      </a:r>
                      <a:endParaRPr lang="ru-RU" sz="1400" b="1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" pitchFamily="34" charset="0"/>
                          <a:cs typeface="Times New Roman" pitchFamily="18" charset="0"/>
                        </a:rPr>
                        <a:t>2022</a:t>
                      </a:r>
                      <a:endParaRPr lang="ru-RU" sz="1400" b="1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" pitchFamily="34" charset="0"/>
                          <a:cs typeface="Times New Roman" pitchFamily="18" charset="0"/>
                        </a:rPr>
                        <a:t>2023</a:t>
                      </a:r>
                      <a:endParaRPr lang="ru-RU" sz="1400" b="1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" pitchFamily="34" charset="0"/>
                          <a:cs typeface="Times New Roman" pitchFamily="18" charset="0"/>
                        </a:rPr>
                        <a:t>2024</a:t>
                      </a:r>
                      <a:endParaRPr lang="ru-RU" sz="1400" b="1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2" descr="C:\Users\Администратор\Desktop\Нац проекты\Синий  ПНГ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3215481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6"/>
          <p:cNvSpPr/>
          <p:nvPr/>
        </p:nvSpPr>
        <p:spPr>
          <a:xfrm>
            <a:off x="984605" y="3645024"/>
            <a:ext cx="7516173" cy="2880320"/>
          </a:xfrm>
          <a:prstGeom prst="rect">
            <a:avLst/>
          </a:prstGeom>
          <a:solidFill>
            <a:srgbClr val="385F96"/>
          </a:solidFill>
        </p:spPr>
      </p:sp>
      <p:sp>
        <p:nvSpPr>
          <p:cNvPr id="13" name="TextBox 12"/>
          <p:cNvSpPr txBox="1"/>
          <p:nvPr/>
        </p:nvSpPr>
        <p:spPr>
          <a:xfrm>
            <a:off x="748213" y="3789444"/>
            <a:ext cx="8103643" cy="259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ru-RU" sz="1600" u="sng" dirty="0" smtClean="0">
                <a:solidFill>
                  <a:prstClr val="white"/>
                </a:solidFill>
                <a:latin typeface="Franklin Gothic Demi Cond" pitchFamily="34" charset="0"/>
                <a:cs typeface="Times New Roman" pitchFamily="18" charset="0"/>
              </a:rPr>
              <a:t>Что </a:t>
            </a:r>
            <a:r>
              <a:rPr lang="ru-RU" sz="1600" u="sng" dirty="0">
                <a:solidFill>
                  <a:prstClr val="white"/>
                </a:solidFill>
                <a:latin typeface="Franklin Gothic Demi Cond" pitchFamily="34" charset="0"/>
                <a:cs typeface="Times New Roman" pitchFamily="18" charset="0"/>
              </a:rPr>
              <a:t>уже сделано</a:t>
            </a:r>
            <a:r>
              <a:rPr lang="ru-RU" sz="1600" u="sng" dirty="0" smtClean="0">
                <a:solidFill>
                  <a:prstClr val="white"/>
                </a:solidFill>
                <a:latin typeface="Franklin Gothic Demi Cond" pitchFamily="34" charset="0"/>
                <a:cs typeface="Times New Roman" pitchFamily="18" charset="0"/>
              </a:rPr>
              <a:t>?</a:t>
            </a:r>
            <a:endParaRPr lang="ru-RU" sz="1600" u="sng" dirty="0">
              <a:solidFill>
                <a:prstClr val="white"/>
              </a:solidFill>
              <a:latin typeface="Franklin Gothic Demi Cond" pitchFamily="34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AutoNum type="arabicPeriod"/>
            </a:pPr>
            <a:r>
              <a:rPr lang="ru-RU" sz="1300" dirty="0" smtClean="0">
                <a:solidFill>
                  <a:prstClr val="white"/>
                </a:solidFill>
                <a:latin typeface="Franklin Gothic Medium" pitchFamily="34" charset="0"/>
                <a:cs typeface="Times New Roman" pitchFamily="18" charset="0"/>
              </a:rPr>
              <a:t>Все УК имеют официальные сайты в сети Интернет, оснащенные счетчиками посещения.</a:t>
            </a:r>
          </a:p>
          <a:p>
            <a:pPr marL="742950" lvl="1" indent="-285750">
              <a:spcBef>
                <a:spcPct val="20000"/>
              </a:spcBef>
              <a:buFontTx/>
              <a:buAutoNum type="arabicPeriod"/>
            </a:pPr>
            <a:r>
              <a:rPr lang="ru-RU" sz="1300" dirty="0" smtClean="0">
                <a:solidFill>
                  <a:prstClr val="white"/>
                </a:solidFill>
                <a:latin typeface="Franklin Gothic Medium" pitchFamily="34" charset="0"/>
                <a:cs typeface="Times New Roman" pitchFamily="18" charset="0"/>
              </a:rPr>
              <a:t>Страницы учреждений в социальных сетях оснащены переходами на официальный сайт</a:t>
            </a:r>
          </a:p>
          <a:p>
            <a:pPr marL="742950" lvl="1" indent="-285750">
              <a:spcBef>
                <a:spcPct val="20000"/>
              </a:spcBef>
              <a:buFontTx/>
              <a:buAutoNum type="arabicPeriod"/>
            </a:pPr>
            <a:r>
              <a:rPr lang="ru-RU" sz="1300" dirty="0" smtClean="0">
                <a:solidFill>
                  <a:prstClr val="white"/>
                </a:solidFill>
                <a:latin typeface="Franklin Gothic Medium" pitchFamily="34" charset="0"/>
                <a:cs typeface="Times New Roman" pitchFamily="18" charset="0"/>
              </a:rPr>
              <a:t>Музей и библиотеки оснащены АИС «КАМИС» и «ИРБИС»</a:t>
            </a:r>
          </a:p>
          <a:p>
            <a:pPr lvl="1">
              <a:spcBef>
                <a:spcPct val="20000"/>
              </a:spcBef>
            </a:pPr>
            <a:endParaRPr lang="ru-RU" sz="1300" dirty="0" smtClean="0">
              <a:solidFill>
                <a:prstClr val="white"/>
              </a:solidFill>
              <a:latin typeface="Franklin Gothic Medium" pitchFamily="34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ru-RU" sz="1600" u="sng" dirty="0" smtClean="0">
                <a:solidFill>
                  <a:prstClr val="white"/>
                </a:solidFill>
                <a:latin typeface="Franklin Gothic Demi Cond" pitchFamily="34" charset="0"/>
                <a:cs typeface="Times New Roman" pitchFamily="18" charset="0"/>
              </a:rPr>
              <a:t>Каким </a:t>
            </a:r>
            <a:r>
              <a:rPr lang="ru-RU" sz="1600" u="sng" dirty="0">
                <a:solidFill>
                  <a:prstClr val="white"/>
                </a:solidFill>
                <a:latin typeface="Franklin Gothic Demi Cond" pitchFamily="34" charset="0"/>
                <a:cs typeface="Times New Roman" pitchFamily="18" charset="0"/>
              </a:rPr>
              <a:t>образом будет достигнут показатель</a:t>
            </a:r>
            <a:r>
              <a:rPr lang="ru-RU" sz="1600" u="sng" dirty="0" smtClean="0">
                <a:solidFill>
                  <a:prstClr val="white"/>
                </a:solidFill>
                <a:latin typeface="Franklin Gothic Demi Cond" pitchFamily="34" charset="0"/>
                <a:cs typeface="Times New Roman" pitchFamily="18" charset="0"/>
              </a:rPr>
              <a:t>?</a:t>
            </a:r>
          </a:p>
          <a:p>
            <a:pPr marL="800100" lvl="1" indent="-342900">
              <a:spcBef>
                <a:spcPct val="20000"/>
              </a:spcBef>
              <a:buAutoNum type="arabicPeriod"/>
            </a:pPr>
            <a:r>
              <a:rPr lang="ru-RU" sz="1300" dirty="0" smtClean="0">
                <a:solidFill>
                  <a:prstClr val="white"/>
                </a:solidFill>
                <a:latin typeface="Franklin Gothic Medium" pitchFamily="34" charset="0"/>
                <a:cs typeface="Times New Roman" pitchFamily="18" charset="0"/>
              </a:rPr>
              <a:t>Активизировать работу учреждений в социальных сетях с целью увеличения подписчиков</a:t>
            </a:r>
          </a:p>
          <a:p>
            <a:pPr marL="800100" lvl="1" indent="-342900">
              <a:spcBef>
                <a:spcPct val="20000"/>
              </a:spcBef>
              <a:buAutoNum type="arabicPeriod"/>
            </a:pPr>
            <a:r>
              <a:rPr lang="ru-RU" sz="1300" dirty="0" err="1" smtClean="0">
                <a:solidFill>
                  <a:prstClr val="white"/>
                </a:solidFill>
                <a:latin typeface="Franklin Gothic Medium" pitchFamily="34" charset="0"/>
                <a:cs typeface="Times New Roman" pitchFamily="18" charset="0"/>
              </a:rPr>
              <a:t>Ребрендинг</a:t>
            </a:r>
            <a:r>
              <a:rPr lang="ru-RU" sz="1300" dirty="0" smtClean="0">
                <a:solidFill>
                  <a:prstClr val="white"/>
                </a:solidFill>
                <a:latin typeface="Franklin Gothic Medium" pitchFamily="34" charset="0"/>
                <a:cs typeface="Times New Roman" pitchFamily="18" charset="0"/>
              </a:rPr>
              <a:t> сайтов</a:t>
            </a:r>
          </a:p>
          <a:p>
            <a:pPr marL="800100" lvl="1" indent="-342900">
              <a:spcBef>
                <a:spcPct val="20000"/>
              </a:spcBef>
              <a:buAutoNum type="arabicPeriod"/>
            </a:pPr>
            <a:r>
              <a:rPr lang="en-US" sz="1300" dirty="0" smtClean="0">
                <a:solidFill>
                  <a:prstClr val="white"/>
                </a:solidFill>
                <a:latin typeface="Franklin Gothic Medium" pitchFamily="34" charset="0"/>
                <a:cs typeface="Times New Roman" pitchFamily="18" charset="0"/>
              </a:rPr>
              <a:t>SEO </a:t>
            </a:r>
            <a:r>
              <a:rPr lang="ru-RU" sz="1300" dirty="0" smtClean="0">
                <a:solidFill>
                  <a:prstClr val="white"/>
                </a:solidFill>
                <a:latin typeface="Franklin Gothic Medium" pitchFamily="34" charset="0"/>
                <a:cs typeface="Times New Roman" pitchFamily="18" charset="0"/>
              </a:rPr>
              <a:t> - аудит</a:t>
            </a:r>
            <a:endParaRPr lang="ru-RU" sz="1300" dirty="0">
              <a:solidFill>
                <a:prstClr val="white"/>
              </a:solidFill>
              <a:latin typeface="Franklin Gothic Medium" pitchFamily="34" charset="0"/>
              <a:cs typeface="Times New Roman" pitchFamily="18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2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/>
          <p:cNvGrpSpPr>
            <a:grpSpLocks noChangeAspect="1"/>
          </p:cNvGrpSpPr>
          <p:nvPr/>
        </p:nvGrpSpPr>
        <p:grpSpPr>
          <a:xfrm>
            <a:off x="3851920" y="1600261"/>
            <a:ext cx="5159135" cy="5159135"/>
            <a:chOff x="0" y="0"/>
            <a:chExt cx="2653030" cy="2653030"/>
          </a:xfrm>
        </p:grpSpPr>
        <p:sp>
          <p:nvSpPr>
            <p:cNvPr id="19" name="Freeform 3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l="l" t="t" r="r" b="b"/>
              <a:pathLst>
                <a:path w="2653030" h="265430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grpSp>
        <p:nvGrpSpPr>
          <p:cNvPr id="20" name="Group 4"/>
          <p:cNvGrpSpPr/>
          <p:nvPr/>
        </p:nvGrpSpPr>
        <p:grpSpPr>
          <a:xfrm>
            <a:off x="2182834" y="485773"/>
            <a:ext cx="6669022" cy="6119687"/>
            <a:chOff x="0" y="0"/>
            <a:chExt cx="8408937" cy="8159583"/>
          </a:xfrm>
        </p:grpSpPr>
        <p:sp>
          <p:nvSpPr>
            <p:cNvPr id="21" name="AutoShape 5"/>
            <p:cNvSpPr/>
            <p:nvPr/>
          </p:nvSpPr>
          <p:spPr>
            <a:xfrm>
              <a:off x="0" y="0"/>
              <a:ext cx="8408937" cy="8159583"/>
            </a:xfrm>
            <a:prstGeom prst="rect">
              <a:avLst/>
            </a:prstGeom>
            <a:solidFill>
              <a:schemeClr val="bg1"/>
            </a:solidFill>
          </p:spPr>
        </p:sp>
      </p:grpSp>
      <p:pic>
        <p:nvPicPr>
          <p:cNvPr id="1026" name="Picture 2" descr="C:\Users\Администратор\Desktop\Нац проекты\Синий  ПНГ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3215481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 rot="-5400000">
            <a:off x="-1765847" y="3656708"/>
            <a:ext cx="4582882" cy="404130"/>
          </a:xfrm>
          <a:prstGeom prst="rect">
            <a:avLst/>
          </a:prstGeom>
        </p:spPr>
      </p:pic>
      <p:pic>
        <p:nvPicPr>
          <p:cNvPr id="25" name="Picture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2915816" y="338928"/>
            <a:ext cx="6445760" cy="569791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99751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Franklin Gothic Demi Cond" pitchFamily="34" charset="0"/>
                <a:cs typeface="Times New Roman" pitchFamily="18" charset="0"/>
              </a:rPr>
              <a:t>Информационное сопровождение реализации национального проекта «Культура»</a:t>
            </a:r>
            <a:endParaRPr lang="ru-RU" sz="2800" dirty="0">
              <a:solidFill>
                <a:srgbClr val="C00000"/>
              </a:solidFill>
              <a:latin typeface="Franklin Gothic Demi Cond" pitchFamily="34" charset="0"/>
              <a:cs typeface="Times New Roman" pitchFamily="18" charset="0"/>
            </a:endParaRPr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568749" y="2431429"/>
            <a:ext cx="8229600" cy="3949899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Franklin Gothic Medium" pitchFamily="34" charset="0"/>
                <a:cs typeface="Times New Roman" pitchFamily="18" charset="0"/>
              </a:rPr>
              <a:t>Разработан логотип для использования во всех публикациях о реализации национальных проектов</a:t>
            </a:r>
          </a:p>
          <a:p>
            <a:pPr marL="0" indent="0">
              <a:buNone/>
            </a:pPr>
            <a:endParaRPr lang="ru-RU" sz="2000" dirty="0" smtClean="0">
              <a:latin typeface="Franklin Gothic Medium" pitchFamily="34" charset="0"/>
              <a:cs typeface="Times New Roman" pitchFamily="18" charset="0"/>
            </a:endParaRPr>
          </a:p>
          <a:p>
            <a:r>
              <a:rPr lang="ru-RU" sz="2000" dirty="0" smtClean="0">
                <a:latin typeface="Franklin Gothic Medium" pitchFamily="34" charset="0"/>
                <a:cs typeface="Times New Roman" pitchFamily="18" charset="0"/>
              </a:rPr>
              <a:t>При создании материалов по темам национальных проектов (материалы любого характера для социальных сетей), реализующихся до 2024 года в Югре, используются следующие </a:t>
            </a:r>
            <a:r>
              <a:rPr lang="ru-RU" sz="2000" dirty="0" err="1" smtClean="0">
                <a:latin typeface="Franklin Gothic Medium" pitchFamily="34" charset="0"/>
                <a:cs typeface="Times New Roman" pitchFamily="18" charset="0"/>
              </a:rPr>
              <a:t>хештеги</a:t>
            </a:r>
            <a:r>
              <a:rPr lang="ru-RU" sz="2000" dirty="0" smtClean="0">
                <a:latin typeface="Franklin Gothic Medium" pitchFamily="34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ru-RU" sz="2000" dirty="0" smtClean="0">
              <a:latin typeface="Franklin Gothic Medium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Franklin Gothic Medium" pitchFamily="34" charset="0"/>
                <a:cs typeface="Times New Roman" pitchFamily="18" charset="0"/>
              </a:rPr>
              <a:t>	Культура -  </a:t>
            </a:r>
            <a:r>
              <a:rPr lang="en-US" sz="2000" dirty="0" smtClean="0">
                <a:latin typeface="Franklin Gothic Medium" pitchFamily="34" charset="0"/>
                <a:cs typeface="Times New Roman" pitchFamily="18" charset="0"/>
              </a:rPr>
              <a:t>#</a:t>
            </a:r>
            <a:r>
              <a:rPr lang="ru-RU" sz="2000" dirty="0" smtClean="0">
                <a:latin typeface="Franklin Gothic Medium" pitchFamily="34" charset="0"/>
                <a:cs typeface="Times New Roman" pitchFamily="18" charset="0"/>
              </a:rPr>
              <a:t>культура86</a:t>
            </a:r>
            <a:br>
              <a:rPr lang="ru-RU" sz="2000" dirty="0" smtClean="0">
                <a:latin typeface="Franklin Gothic Medium" pitchFamily="34" charset="0"/>
                <a:cs typeface="Times New Roman" pitchFamily="18" charset="0"/>
              </a:rPr>
            </a:br>
            <a:r>
              <a:rPr lang="ru-RU" sz="2000" dirty="0" smtClean="0">
                <a:latin typeface="Franklin Gothic Medium" pitchFamily="34" charset="0"/>
                <a:cs typeface="Times New Roman" pitchFamily="18" charset="0"/>
              </a:rPr>
              <a:t>Пример: </a:t>
            </a:r>
            <a:r>
              <a:rPr lang="en-US" sz="2000" dirty="0" smtClean="0">
                <a:latin typeface="Franklin Gothic Medium" pitchFamily="34" charset="0"/>
                <a:cs typeface="Times New Roman" pitchFamily="18" charset="0"/>
              </a:rPr>
              <a:t>#</a:t>
            </a:r>
            <a:r>
              <a:rPr lang="ru-RU" sz="2000" dirty="0" smtClean="0">
                <a:latin typeface="Franklin Gothic Medium" pitchFamily="34" charset="0"/>
                <a:cs typeface="Times New Roman" pitchFamily="18" charset="0"/>
              </a:rPr>
              <a:t>культура86</a:t>
            </a:r>
            <a:r>
              <a:rPr lang="en-US" sz="2000" dirty="0" smtClean="0">
                <a:latin typeface="Franklin Gothic Medium" pitchFamily="34" charset="0"/>
                <a:cs typeface="Times New Roman" pitchFamily="18" charset="0"/>
              </a:rPr>
              <a:t>#</a:t>
            </a:r>
            <a:r>
              <a:rPr lang="ru-RU" sz="2000" dirty="0" smtClean="0">
                <a:latin typeface="Franklin Gothic Medium" pitchFamily="34" charset="0"/>
                <a:cs typeface="Times New Roman" pitchFamily="18" charset="0"/>
              </a:rPr>
              <a:t>Тема мероприятия</a:t>
            </a:r>
            <a:r>
              <a:rPr lang="en-US" sz="2000" dirty="0" smtClean="0">
                <a:latin typeface="Franklin Gothic Medium" pitchFamily="34" charset="0"/>
                <a:cs typeface="Times New Roman" pitchFamily="18" charset="0"/>
              </a:rPr>
              <a:t>#</a:t>
            </a:r>
            <a:r>
              <a:rPr lang="ru-RU" sz="2000" dirty="0" err="1" smtClean="0">
                <a:latin typeface="Franklin Gothic Medium" pitchFamily="34" charset="0"/>
                <a:cs typeface="Times New Roman" pitchFamily="18" charset="0"/>
              </a:rPr>
              <a:t>ВокругЮгра</a:t>
            </a:r>
            <a:r>
              <a:rPr lang="en-US" sz="2000" dirty="0" smtClean="0">
                <a:latin typeface="Franklin Gothic Medium" pitchFamily="34" charset="0"/>
                <a:cs typeface="Times New Roman" pitchFamily="18" charset="0"/>
              </a:rPr>
              <a:t>#</a:t>
            </a:r>
            <a:r>
              <a:rPr lang="ru-RU" sz="2000" dirty="0" smtClean="0">
                <a:latin typeface="Franklin Gothic Medium" pitchFamily="34" charset="0"/>
                <a:cs typeface="Times New Roman" pitchFamily="18" charset="0"/>
              </a:rPr>
              <a:t>Югра2024</a:t>
            </a:r>
            <a:r>
              <a:rPr lang="en-US" sz="2000" dirty="0" smtClean="0">
                <a:latin typeface="Franklin Gothic Medium" pitchFamily="34" charset="0"/>
                <a:cs typeface="Times New Roman" pitchFamily="18" charset="0"/>
              </a:rPr>
              <a:t>#</a:t>
            </a:r>
            <a:r>
              <a:rPr lang="ru-RU" sz="2000" dirty="0" smtClean="0">
                <a:latin typeface="Franklin Gothic Medium" pitchFamily="34" charset="0"/>
                <a:cs typeface="Times New Roman" pitchFamily="18" charset="0"/>
              </a:rPr>
              <a:t>Нацпроект86</a:t>
            </a:r>
          </a:p>
          <a:p>
            <a:pPr>
              <a:buNone/>
            </a:pPr>
            <a:r>
              <a:rPr lang="ru-RU" sz="2000" dirty="0">
                <a:latin typeface="Franklin Gothic Medium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Franklin Gothic Medium" pitchFamily="34" charset="0"/>
                <a:cs typeface="Times New Roman" pitchFamily="18" charset="0"/>
              </a:rPr>
              <a:t>    </a:t>
            </a:r>
            <a:r>
              <a:rPr lang="en-US" sz="2000" dirty="0" smtClean="0">
                <a:latin typeface="Franklin Gothic Medium" pitchFamily="34" charset="0"/>
                <a:cs typeface="Times New Roman" pitchFamily="18" charset="0"/>
              </a:rPr>
              <a:t>#</a:t>
            </a:r>
            <a:r>
              <a:rPr lang="ru-RU" sz="2000" dirty="0" err="1" smtClean="0">
                <a:latin typeface="Franklin Gothic Medium" pitchFamily="34" charset="0"/>
                <a:cs typeface="Times New Roman" pitchFamily="18" charset="0"/>
              </a:rPr>
              <a:t>нацпроектыСургутскийрайон</a:t>
            </a:r>
            <a:r>
              <a:rPr lang="ru-RU" sz="2000" dirty="0" smtClean="0">
                <a:latin typeface="Franklin Gothic Medium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Franklin Gothic Medium" pitchFamily="34" charset="0"/>
                <a:cs typeface="Times New Roman" pitchFamily="18" charset="0"/>
              </a:rPr>
              <a:t>#</a:t>
            </a:r>
            <a:r>
              <a:rPr lang="ru-RU" sz="2000" dirty="0" err="1" smtClean="0">
                <a:latin typeface="Franklin Gothic Medium" pitchFamily="34" charset="0"/>
                <a:cs typeface="Times New Roman" pitchFamily="18" charset="0"/>
              </a:rPr>
              <a:t>нацпроектыЛянтор</a:t>
            </a:r>
            <a:r>
              <a:rPr lang="ru-RU" sz="2000" dirty="0" smtClean="0">
                <a:latin typeface="Franklin Gothic Medium" pitchFamily="34" charset="0"/>
                <a:cs typeface="Times New Roman" pitchFamily="18" charset="0"/>
              </a:rPr>
              <a:t> </a:t>
            </a:r>
            <a:endParaRPr lang="ru-RU" sz="2000" dirty="0">
              <a:latin typeface="Franklin Gothic Medium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3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/>
          <p:cNvGrpSpPr>
            <a:grpSpLocks noChangeAspect="1"/>
          </p:cNvGrpSpPr>
          <p:nvPr/>
        </p:nvGrpSpPr>
        <p:grpSpPr>
          <a:xfrm>
            <a:off x="3851920" y="1600261"/>
            <a:ext cx="5159135" cy="5159135"/>
            <a:chOff x="0" y="0"/>
            <a:chExt cx="2653030" cy="2653030"/>
          </a:xfrm>
        </p:grpSpPr>
        <p:sp>
          <p:nvSpPr>
            <p:cNvPr id="19" name="Freeform 3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l="l" t="t" r="r" b="b"/>
              <a:pathLst>
                <a:path w="2653030" h="265430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grpSp>
        <p:nvGrpSpPr>
          <p:cNvPr id="20" name="Group 4"/>
          <p:cNvGrpSpPr/>
          <p:nvPr/>
        </p:nvGrpSpPr>
        <p:grpSpPr>
          <a:xfrm>
            <a:off x="2182834" y="485773"/>
            <a:ext cx="6669022" cy="6119687"/>
            <a:chOff x="0" y="0"/>
            <a:chExt cx="8408937" cy="8159583"/>
          </a:xfrm>
        </p:grpSpPr>
        <p:sp>
          <p:nvSpPr>
            <p:cNvPr id="21" name="AutoShape 5"/>
            <p:cNvSpPr/>
            <p:nvPr/>
          </p:nvSpPr>
          <p:spPr>
            <a:xfrm>
              <a:off x="0" y="0"/>
              <a:ext cx="8408937" cy="8159583"/>
            </a:xfrm>
            <a:prstGeom prst="rect">
              <a:avLst/>
            </a:prstGeom>
            <a:solidFill>
              <a:schemeClr val="bg1"/>
            </a:solidFill>
          </p:spPr>
        </p:sp>
      </p:grpSp>
      <p:pic>
        <p:nvPicPr>
          <p:cNvPr id="1026" name="Picture 2" descr="C:\Users\Администратор\Desktop\Нац проекты\Синий  ПНГ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3215481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 rot="-5400000">
            <a:off x="-1765847" y="3656708"/>
            <a:ext cx="4582882" cy="404130"/>
          </a:xfrm>
          <a:prstGeom prst="rect">
            <a:avLst/>
          </a:prstGeom>
        </p:spPr>
      </p:pic>
      <p:pic>
        <p:nvPicPr>
          <p:cNvPr id="25" name="Picture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2915816" y="338928"/>
            <a:ext cx="6445760" cy="569791"/>
          </a:xfrm>
          <a:prstGeom prst="rect">
            <a:avLst/>
          </a:prstGeom>
        </p:spPr>
      </p:pic>
      <p:pic>
        <p:nvPicPr>
          <p:cNvPr id="3077" name="Picture 5" descr="C:\Users\Администратор\Desktop\1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7" y="1340768"/>
            <a:ext cx="3888433" cy="3888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Администратор\Desktop\1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4104456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/>
          <p:cNvGrpSpPr>
            <a:grpSpLocks noChangeAspect="1"/>
          </p:cNvGrpSpPr>
          <p:nvPr/>
        </p:nvGrpSpPr>
        <p:grpSpPr>
          <a:xfrm>
            <a:off x="3851920" y="1600261"/>
            <a:ext cx="5159135" cy="5159135"/>
            <a:chOff x="0" y="0"/>
            <a:chExt cx="2653030" cy="2653030"/>
          </a:xfrm>
        </p:grpSpPr>
        <p:sp>
          <p:nvSpPr>
            <p:cNvPr id="19" name="Freeform 3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l="l" t="t" r="r" b="b"/>
              <a:pathLst>
                <a:path w="2653030" h="265430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grpSp>
        <p:nvGrpSpPr>
          <p:cNvPr id="20" name="Group 4"/>
          <p:cNvGrpSpPr/>
          <p:nvPr/>
        </p:nvGrpSpPr>
        <p:grpSpPr>
          <a:xfrm>
            <a:off x="2182834" y="485773"/>
            <a:ext cx="6669022" cy="6119687"/>
            <a:chOff x="0" y="0"/>
            <a:chExt cx="8408937" cy="8159583"/>
          </a:xfrm>
        </p:grpSpPr>
        <p:sp>
          <p:nvSpPr>
            <p:cNvPr id="21" name="AutoShape 5"/>
            <p:cNvSpPr/>
            <p:nvPr/>
          </p:nvSpPr>
          <p:spPr>
            <a:xfrm>
              <a:off x="0" y="0"/>
              <a:ext cx="8408937" cy="8159583"/>
            </a:xfrm>
            <a:prstGeom prst="rect">
              <a:avLst/>
            </a:prstGeom>
            <a:solidFill>
              <a:schemeClr val="bg1"/>
            </a:solidFill>
          </p:spPr>
        </p:sp>
      </p:grpSp>
      <p:pic>
        <p:nvPicPr>
          <p:cNvPr id="1026" name="Picture 2" descr="C:\Users\Администратор\Desktop\Нац проекты\Синий  ПНГ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3215481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 rot="-5400000">
            <a:off x="-1592316" y="3656708"/>
            <a:ext cx="4582882" cy="404130"/>
          </a:xfrm>
          <a:prstGeom prst="rect">
            <a:avLst/>
          </a:prstGeom>
        </p:spPr>
      </p:pic>
      <p:pic>
        <p:nvPicPr>
          <p:cNvPr id="25" name="Picture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2915816" y="338928"/>
            <a:ext cx="6445760" cy="56979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72" t="19384" r="14852" b="15926"/>
          <a:stretch/>
        </p:blipFill>
        <p:spPr bwMode="auto">
          <a:xfrm>
            <a:off x="899592" y="3789040"/>
            <a:ext cx="386626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453" t="19337" r="14861" b="14101"/>
          <a:stretch/>
        </p:blipFill>
        <p:spPr bwMode="auto">
          <a:xfrm>
            <a:off x="4932040" y="3783722"/>
            <a:ext cx="3798348" cy="2381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78" t="12421" r="17600" b="13666"/>
          <a:stretch/>
        </p:blipFill>
        <p:spPr bwMode="auto">
          <a:xfrm>
            <a:off x="899592" y="1196670"/>
            <a:ext cx="3866268" cy="2448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719698" y="1377352"/>
            <a:ext cx="4223032" cy="248369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Franklin Gothic Demi Cond" pitchFamily="34" charset="0"/>
                <a:cs typeface="Times New Roman" pitchFamily="18" charset="0"/>
              </a:rPr>
              <a:t>ПОДПИСЫВАЙТЕСЬ </a:t>
            </a:r>
            <a:br>
              <a:rPr lang="ru-RU" sz="1800" dirty="0" smtClean="0">
                <a:solidFill>
                  <a:srgbClr val="002060"/>
                </a:solidFill>
                <a:latin typeface="Franklin Gothic Demi Cond" pitchFamily="34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Franklin Gothic Demi Cond" pitchFamily="34" charset="0"/>
                <a:cs typeface="Times New Roman" pitchFamily="18" charset="0"/>
              </a:rPr>
              <a:t>НА ГРУППЫ В СОЦИАЛЬНЫХ СЕТЯХ</a:t>
            </a:r>
            <a:br>
              <a:rPr lang="ru-RU" sz="1800" dirty="0" smtClean="0">
                <a:solidFill>
                  <a:srgbClr val="002060"/>
                </a:solidFill>
                <a:latin typeface="Franklin Gothic Demi Cond" pitchFamily="34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Franklin Gothic Demi Cond" pitchFamily="34" charset="0"/>
                <a:cs typeface="Times New Roman" pitchFamily="18" charset="0"/>
              </a:rPr>
              <a:t>«ВКОНТАКТЕ» И «ОДНОКЛАССНИКИ»:</a:t>
            </a:r>
            <a:br>
              <a:rPr lang="ru-RU" sz="1800" dirty="0" smtClean="0">
                <a:solidFill>
                  <a:srgbClr val="002060"/>
                </a:solidFill>
                <a:latin typeface="Franklin Gothic Demi Cond" pitchFamily="34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Franklin Gothic Demi Cond" pitchFamily="34" charset="0"/>
                <a:cs typeface="Times New Roman" pitchFamily="18" charset="0"/>
              </a:rPr>
              <a:t>«НОВОСТИ ЛЯНТОРА», </a:t>
            </a:r>
            <a:br>
              <a:rPr lang="ru-RU" sz="1800" dirty="0" smtClean="0">
                <a:solidFill>
                  <a:srgbClr val="002060"/>
                </a:solidFill>
                <a:latin typeface="Franklin Gothic Demi Cond" pitchFamily="34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Franklin Gothic Demi Cond" pitchFamily="34" charset="0"/>
                <a:cs typeface="Times New Roman" pitchFamily="18" charset="0"/>
              </a:rPr>
              <a:t>«ПРЕСС-СЛУЖБА ГЛАВЫ ГОРОДА ЛЯНТОР»</a:t>
            </a:r>
            <a:br>
              <a:rPr lang="ru-RU" sz="1800" dirty="0" smtClean="0">
                <a:solidFill>
                  <a:srgbClr val="002060"/>
                </a:solidFill>
                <a:latin typeface="Franklin Gothic Demi Cond" pitchFamily="34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Franklin Gothic Demi Cond" pitchFamily="34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Franklin Gothic Demi Cond" pitchFamily="34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Franklin Gothic Demi Cond" pitchFamily="34" charset="0"/>
                <a:cs typeface="Times New Roman" pitchFamily="18" charset="0"/>
              </a:rPr>
              <a:t>ПОСЕЩАЙТЕ САЙТ АДМИНИСТРАЦИИ:</a:t>
            </a:r>
            <a:br>
              <a:rPr lang="ru-RU" sz="1800" dirty="0">
                <a:solidFill>
                  <a:srgbClr val="002060"/>
                </a:solidFill>
                <a:latin typeface="Franklin Gothic Demi Cond" pitchFamily="34" charset="0"/>
                <a:cs typeface="Times New Roman" pitchFamily="18" charset="0"/>
              </a:rPr>
            </a:br>
            <a:r>
              <a:rPr lang="en-US" sz="1800" dirty="0">
                <a:solidFill>
                  <a:srgbClr val="002060"/>
                </a:solidFill>
                <a:latin typeface="Franklin Gothic Demi Cond" pitchFamily="34" charset="0"/>
                <a:hlinkClick r:id="rId7"/>
              </a:rPr>
              <a:t>www.admlyantor.ru</a:t>
            </a:r>
            <a:r>
              <a:rPr lang="ru-RU" sz="1800" dirty="0">
                <a:solidFill>
                  <a:srgbClr val="002060"/>
                </a:solidFill>
                <a:latin typeface="Franklin Gothic Demi Cond" pitchFamily="34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Franklin Gothic Demi Cond" pitchFamily="34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Franklin Gothic Demi Cond" pitchFamily="34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Franklin Gothic Demi Cond" pitchFamily="34" charset="0"/>
                <a:cs typeface="Times New Roman" pitchFamily="18" charset="0"/>
              </a:rPr>
            </a:br>
            <a:endParaRPr lang="ru-RU" sz="1800" dirty="0">
              <a:solidFill>
                <a:srgbClr val="C00000"/>
              </a:solidFill>
              <a:latin typeface="Franklin Gothic Demi Con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7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/>
          <p:cNvGrpSpPr>
            <a:grpSpLocks noChangeAspect="1"/>
          </p:cNvGrpSpPr>
          <p:nvPr/>
        </p:nvGrpSpPr>
        <p:grpSpPr>
          <a:xfrm>
            <a:off x="3851920" y="1600261"/>
            <a:ext cx="5159135" cy="5159135"/>
            <a:chOff x="0" y="0"/>
            <a:chExt cx="2653030" cy="2653030"/>
          </a:xfrm>
        </p:grpSpPr>
        <p:sp>
          <p:nvSpPr>
            <p:cNvPr id="19" name="Freeform 3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l="l" t="t" r="r" b="b"/>
              <a:pathLst>
                <a:path w="2653030" h="265430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grpSp>
        <p:nvGrpSpPr>
          <p:cNvPr id="20" name="Group 4"/>
          <p:cNvGrpSpPr/>
          <p:nvPr/>
        </p:nvGrpSpPr>
        <p:grpSpPr>
          <a:xfrm>
            <a:off x="2214546" y="428604"/>
            <a:ext cx="6669022" cy="6119687"/>
            <a:chOff x="0" y="0"/>
            <a:chExt cx="8408937" cy="8159583"/>
          </a:xfrm>
        </p:grpSpPr>
        <p:sp>
          <p:nvSpPr>
            <p:cNvPr id="21" name="AutoShape 5"/>
            <p:cNvSpPr/>
            <p:nvPr/>
          </p:nvSpPr>
          <p:spPr>
            <a:xfrm>
              <a:off x="0" y="0"/>
              <a:ext cx="8408937" cy="8159583"/>
            </a:xfrm>
            <a:prstGeom prst="rect">
              <a:avLst/>
            </a:prstGeom>
            <a:solidFill>
              <a:schemeClr val="bg1"/>
            </a:solidFill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340768"/>
            <a:ext cx="5951784" cy="55515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</a:rPr>
              <a:t>Структура национального проекта «Культура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fortaa Light" pitchFamily="2" charset="0"/>
              </a:rPr>
              <a:t>»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omfortaa Ligh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1576" y="2219684"/>
            <a:ext cx="2000264" cy="17133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72742" y="2382114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  <a:cs typeface="Times New Roman" pitchFamily="18" charset="0"/>
              </a:rPr>
              <a:t>Федеральный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  <a:cs typeface="Times New Roman" pitchFamily="18" charset="0"/>
              </a:rPr>
              <a:t>Проект 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1.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3186" y="2957517"/>
            <a:ext cx="1933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  <a:cs typeface="Times New Roman" pitchFamily="18" charset="0"/>
              </a:rPr>
              <a:t>Культурная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  <a:cs typeface="Times New Roman" pitchFamily="18" charset="0"/>
              </a:rPr>
              <a:t>среда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Franklin Gothic Medium Cond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2219684"/>
            <a:ext cx="2000264" cy="17133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23928" y="2383531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  <a:cs typeface="Times New Roman" pitchFamily="18" charset="0"/>
              </a:rPr>
              <a:t>Федеральный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  <a:cs typeface="Times New Roman" pitchFamily="18" charset="0"/>
              </a:rPr>
              <a:t>Проект  2.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Franklin Gothic Medium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2968604"/>
            <a:ext cx="1952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  <a:cs typeface="Times New Roman" pitchFamily="18" charset="0"/>
              </a:rPr>
              <a:t>Творческие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  <a:cs typeface="Times New Roman" pitchFamily="18" charset="0"/>
              </a:rPr>
              <a:t>люди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Franklin Gothic Medium Cond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204864"/>
            <a:ext cx="2000264" cy="17133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515474" y="2373014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  <a:cs typeface="Times New Roman" pitchFamily="18" charset="0"/>
              </a:rPr>
              <a:t>Федеральный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  <a:cs typeface="Times New Roman" pitchFamily="18" charset="0"/>
              </a:rPr>
              <a:t>Проект  3.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Franklin Gothic Medium" pitchFamily="34" charset="0"/>
              <a:cs typeface="Times New Roman" pitchFamily="18" charset="0"/>
            </a:endParaRPr>
          </a:p>
        </p:txBody>
      </p:sp>
      <p:sp>
        <p:nvSpPr>
          <p:cNvPr id="22" name="AutoShape 6"/>
          <p:cNvSpPr/>
          <p:nvPr/>
        </p:nvSpPr>
        <p:spPr>
          <a:xfrm>
            <a:off x="984605" y="4077072"/>
            <a:ext cx="7516173" cy="2304256"/>
          </a:xfrm>
          <a:prstGeom prst="rect">
            <a:avLst/>
          </a:prstGeom>
          <a:solidFill>
            <a:srgbClr val="385F96"/>
          </a:solidFill>
        </p:spPr>
      </p:sp>
      <p:sp>
        <p:nvSpPr>
          <p:cNvPr id="12" name="TextBox 11"/>
          <p:cNvSpPr txBox="1"/>
          <p:nvPr/>
        </p:nvSpPr>
        <p:spPr>
          <a:xfrm>
            <a:off x="6466105" y="2984138"/>
            <a:ext cx="1850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  <a:cs typeface="Times New Roman" pitchFamily="18" charset="0"/>
              </a:rPr>
              <a:t>Цифровая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  <a:cs typeface="Times New Roman" pitchFamily="18" charset="0"/>
              </a:rPr>
              <a:t>культура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Franklin Gothic Medium Cond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06961" y="4304523"/>
            <a:ext cx="5155304" cy="1857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Franklin Gothic Medium Cond" pitchFamily="34" charset="0"/>
                <a:cs typeface="Times New Roman" pitchFamily="18" charset="0"/>
              </a:rPr>
              <a:t>К </a:t>
            </a:r>
            <a:r>
              <a:rPr lang="ru-RU" sz="2000" b="1" dirty="0" smtClean="0">
                <a:latin typeface="Franklin Gothic Medium Cond" pitchFamily="34" charset="0"/>
                <a:cs typeface="Times New Roman" pitchFamily="18" charset="0"/>
              </a:rPr>
              <a:t>2024</a:t>
            </a:r>
            <a:r>
              <a:rPr lang="ru-RU" sz="2000" dirty="0" smtClean="0">
                <a:latin typeface="Franklin Gothic Medium Cond" pitchFamily="34" charset="0"/>
                <a:cs typeface="Times New Roman" pitchFamily="18" charset="0"/>
              </a:rPr>
              <a:t> году </a:t>
            </a:r>
            <a:r>
              <a:rPr lang="ru-RU" sz="2000" dirty="0" smtClean="0">
                <a:solidFill>
                  <a:srgbClr val="0070C0"/>
                </a:solidFill>
                <a:latin typeface="Franklin Gothic Medium Cond" pitchFamily="34" charset="0"/>
                <a:cs typeface="Times New Roman" pitchFamily="18" charset="0"/>
              </a:rPr>
              <a:t>увеличить</a:t>
            </a:r>
            <a:r>
              <a:rPr lang="ru-RU" sz="2000" dirty="0" smtClean="0">
                <a:latin typeface="Franklin Gothic Medium Cond" pitchFamily="34" charset="0"/>
                <a:cs typeface="Times New Roman" pitchFamily="18" charset="0"/>
              </a:rPr>
              <a:t>: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latin typeface="Franklin Gothic Medium Cond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Franklin Gothic Medium Cond" pitchFamily="34" charset="0"/>
                <a:cs typeface="Times New Roman" pitchFamily="18" charset="0"/>
              </a:rPr>
              <a:t>на 15% </a:t>
            </a:r>
            <a:r>
              <a:rPr lang="ru-RU" sz="2000" dirty="0" smtClean="0">
                <a:latin typeface="Franklin Gothic Medium Cond" pitchFamily="34" charset="0"/>
                <a:cs typeface="Times New Roman" pitchFamily="18" charset="0"/>
              </a:rPr>
              <a:t>число посещений организаций </a:t>
            </a:r>
            <a:r>
              <a:rPr lang="ru-RU" sz="2000" dirty="0" smtClean="0">
                <a:solidFill>
                  <a:srgbClr val="0070C0"/>
                </a:solidFill>
                <a:latin typeface="Franklin Gothic Medium Cond" pitchFamily="34" charset="0"/>
                <a:cs typeface="Times New Roman" pitchFamily="18" charset="0"/>
              </a:rPr>
              <a:t>культуры</a:t>
            </a:r>
            <a:r>
              <a:rPr lang="ru-RU" sz="2000" dirty="0" smtClean="0">
                <a:latin typeface="Franklin Gothic Medium Cond" pitchFamily="34" charset="0"/>
                <a:cs typeface="Times New Roman" pitchFamily="18" charset="0"/>
              </a:rPr>
              <a:t>;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latin typeface="Franklin Gothic Medium Cond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Franklin Gothic Medium Cond" pitchFamily="34" charset="0"/>
                <a:cs typeface="Times New Roman" pitchFamily="18" charset="0"/>
              </a:rPr>
              <a:t>В 5 раз</a:t>
            </a:r>
            <a:r>
              <a:rPr lang="ru-RU" sz="2000" dirty="0" smtClean="0">
                <a:latin typeface="Franklin Gothic Medium Cond" pitchFamily="34" charset="0"/>
                <a:cs typeface="Times New Roman" pitchFamily="18" charset="0"/>
              </a:rPr>
              <a:t> число обращений </a:t>
            </a:r>
            <a:r>
              <a:rPr lang="ru-RU" sz="2000" dirty="0" smtClean="0">
                <a:solidFill>
                  <a:srgbClr val="0070C0"/>
                </a:solidFill>
                <a:latin typeface="Franklin Gothic Medium Cond" pitchFamily="34" charset="0"/>
                <a:cs typeface="Times New Roman" pitchFamily="18" charset="0"/>
              </a:rPr>
              <a:t>к цифровым ресурсам культуры</a:t>
            </a:r>
            <a:endParaRPr lang="ru-RU" sz="2000" dirty="0">
              <a:latin typeface="Franklin Gothic Medium Cond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78135" y="4733509"/>
            <a:ext cx="1928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Franklin Gothic Medium Cond" pitchFamily="34" charset="0"/>
                <a:cs typeface="Times New Roman" pitchFamily="18" charset="0"/>
              </a:rPr>
              <a:t>Целевые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Franklin Gothic Medium Cond" pitchFamily="34" charset="0"/>
                <a:cs typeface="Times New Roman" pitchFamily="18" charset="0"/>
              </a:rPr>
              <a:t>показатели</a:t>
            </a:r>
            <a:endParaRPr lang="ru-RU" sz="2400" dirty="0">
              <a:solidFill>
                <a:schemeClr val="bg1"/>
              </a:solidFill>
              <a:latin typeface="Franklin Gothic Medium Cond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Нац проекты\Синий  ПНГ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3215481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 rot="-5400000">
            <a:off x="-1765847" y="3656708"/>
            <a:ext cx="4582882" cy="40413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2915816" y="338928"/>
            <a:ext cx="6445760" cy="569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/>
          <p:cNvGrpSpPr>
            <a:grpSpLocks noChangeAspect="1"/>
          </p:cNvGrpSpPr>
          <p:nvPr/>
        </p:nvGrpSpPr>
        <p:grpSpPr>
          <a:xfrm>
            <a:off x="3851920" y="1600261"/>
            <a:ext cx="5159135" cy="5159135"/>
            <a:chOff x="0" y="0"/>
            <a:chExt cx="2653030" cy="2653030"/>
          </a:xfrm>
        </p:grpSpPr>
        <p:sp>
          <p:nvSpPr>
            <p:cNvPr id="19" name="Freeform 3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l="l" t="t" r="r" b="b"/>
              <a:pathLst>
                <a:path w="2653030" h="265430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grpSp>
        <p:nvGrpSpPr>
          <p:cNvPr id="20" name="Group 4"/>
          <p:cNvGrpSpPr/>
          <p:nvPr/>
        </p:nvGrpSpPr>
        <p:grpSpPr>
          <a:xfrm>
            <a:off x="2182834" y="485773"/>
            <a:ext cx="6669022" cy="6119687"/>
            <a:chOff x="0" y="0"/>
            <a:chExt cx="8408937" cy="8159583"/>
          </a:xfrm>
        </p:grpSpPr>
        <p:sp>
          <p:nvSpPr>
            <p:cNvPr id="21" name="AutoShape 5"/>
            <p:cNvSpPr/>
            <p:nvPr/>
          </p:nvSpPr>
          <p:spPr>
            <a:xfrm>
              <a:off x="0" y="0"/>
              <a:ext cx="8408937" cy="8159583"/>
            </a:xfrm>
            <a:prstGeom prst="rect">
              <a:avLst/>
            </a:prstGeom>
            <a:solidFill>
              <a:schemeClr val="bg1"/>
            </a:solidFill>
          </p:spPr>
        </p:sp>
      </p:grpSp>
      <p:sp>
        <p:nvSpPr>
          <p:cNvPr id="22" name="AutoShape 6"/>
          <p:cNvSpPr/>
          <p:nvPr/>
        </p:nvSpPr>
        <p:spPr>
          <a:xfrm>
            <a:off x="683568" y="2585567"/>
            <a:ext cx="2232248" cy="2952328"/>
          </a:xfrm>
          <a:prstGeom prst="rect">
            <a:avLst/>
          </a:prstGeom>
          <a:solidFill>
            <a:srgbClr val="385F96"/>
          </a:solidFill>
        </p:spPr>
      </p:sp>
      <p:pic>
        <p:nvPicPr>
          <p:cNvPr id="1026" name="Picture 2" descr="C:\Users\Администратор\Desktop\Нац проекты\Синий  ПНГ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3215481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 rot="-5400000">
            <a:off x="-1765847" y="3656708"/>
            <a:ext cx="4582882" cy="404130"/>
          </a:xfrm>
          <a:prstGeom prst="rect">
            <a:avLst/>
          </a:prstGeom>
        </p:spPr>
      </p:pic>
      <p:pic>
        <p:nvPicPr>
          <p:cNvPr id="25" name="Picture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2915816" y="338928"/>
            <a:ext cx="6445760" cy="569791"/>
          </a:xfrm>
          <a:prstGeom prst="rect">
            <a:avLst/>
          </a:prstGeom>
        </p:spPr>
      </p:pic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2915816" y="2060848"/>
            <a:ext cx="5857527" cy="454461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Franklin Gothic Medium" pitchFamily="34" charset="0"/>
              </a:rPr>
              <a:t>1. </a:t>
            </a:r>
            <a:r>
              <a:rPr lang="ru-RU" sz="1800" dirty="0" smtClean="0">
                <a:solidFill>
                  <a:srgbClr val="0070C0"/>
                </a:solidFill>
                <a:latin typeface="Franklin Gothic Medium" pitchFamily="34" charset="0"/>
                <a:cs typeface="Times New Roman" pitchFamily="18" charset="0"/>
              </a:rPr>
              <a:t>Увеличение посещаемости организаций культуры на 15% (2017 г. → 2024 г.)</a:t>
            </a:r>
          </a:p>
          <a:p>
            <a:pPr>
              <a:buNone/>
            </a:pPr>
            <a:r>
              <a:rPr lang="ru-RU" sz="1400" dirty="0" smtClean="0">
                <a:solidFill>
                  <a:srgbClr val="0070C0"/>
                </a:solidFill>
                <a:latin typeface="Franklin Gothic Medium" pitchFamily="34" charset="0"/>
                <a:cs typeface="Times New Roman" pitchFamily="18" charset="0"/>
              </a:rPr>
              <a:t>+30% </a:t>
            </a:r>
            <a:r>
              <a:rPr lang="ru-RU" sz="1400" dirty="0" smtClean="0">
                <a:latin typeface="Franklin Gothic Medium" pitchFamily="34" charset="0"/>
                <a:cs typeface="Times New Roman" pitchFamily="18" charset="0"/>
              </a:rPr>
              <a:t>платные мероприятия ДК (106 236,7 тыс. чел →  136 943,8 чел.)</a:t>
            </a:r>
          </a:p>
          <a:p>
            <a:pPr>
              <a:buNone/>
            </a:pPr>
            <a:r>
              <a:rPr lang="ru-RU" sz="1400" dirty="0" smtClean="0">
                <a:solidFill>
                  <a:srgbClr val="0070C0"/>
                </a:solidFill>
                <a:latin typeface="Franklin Gothic Medium" pitchFamily="34" charset="0"/>
                <a:cs typeface="Times New Roman" pitchFamily="18" charset="0"/>
              </a:rPr>
              <a:t>+12%</a:t>
            </a:r>
            <a:r>
              <a:rPr lang="ru-RU" sz="1400" dirty="0" smtClean="0">
                <a:latin typeface="Franklin Gothic Medium" pitchFamily="34" charset="0"/>
                <a:cs typeface="Times New Roman" pitchFamily="18" charset="0"/>
              </a:rPr>
              <a:t> музеи, </a:t>
            </a:r>
            <a:r>
              <a:rPr lang="ru-RU" sz="1400" dirty="0" smtClean="0">
                <a:solidFill>
                  <a:srgbClr val="0070C0"/>
                </a:solidFill>
                <a:latin typeface="Franklin Gothic Medium" pitchFamily="34" charset="0"/>
                <a:cs typeface="Times New Roman" pitchFamily="18" charset="0"/>
              </a:rPr>
              <a:t>+5% </a:t>
            </a:r>
            <a:r>
              <a:rPr lang="ru-RU" sz="1400" dirty="0" smtClean="0">
                <a:latin typeface="Franklin Gothic Medium" pitchFamily="34" charset="0"/>
                <a:cs typeface="Times New Roman" pitchFamily="18" charset="0"/>
              </a:rPr>
              <a:t>частные музеи (125 000 тыс. чел. → 150 000 тыс. чел.)</a:t>
            </a:r>
          </a:p>
          <a:p>
            <a:pPr>
              <a:buNone/>
            </a:pPr>
            <a:r>
              <a:rPr lang="ru-RU" sz="1400" dirty="0" smtClean="0">
                <a:solidFill>
                  <a:srgbClr val="0070C0"/>
                </a:solidFill>
                <a:latin typeface="Franklin Gothic Medium" pitchFamily="34" charset="0"/>
                <a:cs typeface="Times New Roman" pitchFamily="18" charset="0"/>
              </a:rPr>
              <a:t>+10%</a:t>
            </a:r>
            <a:r>
              <a:rPr lang="ru-RU" sz="1400" dirty="0" smtClean="0">
                <a:latin typeface="Franklin Gothic Medium" pitchFamily="34" charset="0"/>
                <a:cs typeface="Times New Roman" pitchFamily="18" charset="0"/>
              </a:rPr>
              <a:t> общедоступные библиотеки (536 444,2 тыс. чел. → 590 088,6 тыс.чел)</a:t>
            </a:r>
          </a:p>
          <a:p>
            <a:pPr>
              <a:buNone/>
            </a:pPr>
            <a:r>
              <a:rPr lang="ru-RU" sz="1400" dirty="0" smtClean="0">
                <a:solidFill>
                  <a:srgbClr val="0070C0"/>
                </a:solidFill>
                <a:latin typeface="Franklin Gothic Medium" pitchFamily="34" charset="0"/>
                <a:cs typeface="Times New Roman" pitchFamily="18" charset="0"/>
              </a:rPr>
              <a:t>+6%</a:t>
            </a:r>
            <a:r>
              <a:rPr lang="ru-RU" sz="1400" dirty="0" smtClean="0">
                <a:latin typeface="Franklin Gothic Medium" pitchFamily="34" charset="0"/>
                <a:cs typeface="Times New Roman" pitchFamily="18" charset="0"/>
              </a:rPr>
              <a:t> участники клубных формирований ДК (6 128, 4 тыс. чел. → 6 441,1 тыс. чел.)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Franklin Gothic Medium" pitchFamily="34" charset="0"/>
                <a:cs typeface="Times New Roman" pitchFamily="18" charset="0"/>
              </a:rPr>
              <a:t>За счет: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Franklin Gothic Medium" pitchFamily="34" charset="0"/>
                <a:cs typeface="Times New Roman" pitchFamily="18" charset="0"/>
              </a:rPr>
              <a:t>Повышение качества и доступности услуг культуры </a:t>
            </a:r>
            <a:r>
              <a:rPr lang="ru-RU" sz="1400" dirty="0" smtClean="0">
                <a:latin typeface="Franklin Gothic Medium" pitchFamily="34" charset="0"/>
                <a:cs typeface="Times New Roman" pitchFamily="18" charset="0"/>
              </a:rPr>
              <a:t>(создание и модернизация объектов культуры, фестивали и выставочные проекты, повышение квалификаций)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Franklin Gothic Medium" pitchFamily="34" charset="0"/>
                <a:cs typeface="Times New Roman" pitchFamily="18" charset="0"/>
              </a:rPr>
              <a:t>Внедрение современных форматов и технологий </a:t>
            </a:r>
            <a:r>
              <a:rPr lang="ru-RU" sz="1400" dirty="0" smtClean="0">
                <a:latin typeface="Franklin Gothic Medium" pitchFamily="34" charset="0"/>
                <a:cs typeface="Times New Roman" pitchFamily="18" charset="0"/>
              </a:rPr>
              <a:t>(виртуальные концертные залы, модельные библиотеки с доступом к цифровым ресурсам, онлайн трансляции, гиды с дополненной реальностью)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Franklin Gothic Medium" pitchFamily="34" charset="0"/>
                <a:cs typeface="Times New Roman" pitchFamily="18" charset="0"/>
              </a:rPr>
              <a:t>2. </a:t>
            </a:r>
            <a:r>
              <a:rPr lang="ru-RU" sz="1800" dirty="0">
                <a:solidFill>
                  <a:srgbClr val="0070C0"/>
                </a:solidFill>
                <a:latin typeface="Franklin Gothic Medium" pitchFamily="34" charset="0"/>
                <a:cs typeface="Times New Roman" pitchFamily="18" charset="0"/>
              </a:rPr>
              <a:t>И</a:t>
            </a:r>
            <a:r>
              <a:rPr lang="ru-RU" sz="1800" dirty="0" smtClean="0">
                <a:solidFill>
                  <a:srgbClr val="0070C0"/>
                </a:solidFill>
                <a:latin typeface="Franklin Gothic Medium" pitchFamily="34" charset="0"/>
                <a:cs typeface="Times New Roman" pitchFamily="18" charset="0"/>
              </a:rPr>
              <a:t>зменение подхода к сбору статистики</a:t>
            </a:r>
          </a:p>
          <a:p>
            <a:pPr>
              <a:buNone/>
            </a:pPr>
            <a:r>
              <a:rPr lang="ru-RU" sz="1400" dirty="0">
                <a:latin typeface="Franklin Gothic Medium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Franklin Gothic Medium" pitchFamily="34" charset="0"/>
                <a:cs typeface="Times New Roman" pitchFamily="18" charset="0"/>
              </a:rPr>
              <a:t>        учтут частные организации, внесут новые показатели </a:t>
            </a:r>
          </a:p>
          <a:p>
            <a:pPr>
              <a:buNone/>
            </a:pPr>
            <a:r>
              <a:rPr lang="ru-RU" sz="1400" dirty="0" smtClean="0">
                <a:latin typeface="Franklin Gothic Medium" pitchFamily="34" charset="0"/>
                <a:cs typeface="Times New Roman" pitchFamily="18" charset="0"/>
              </a:rPr>
              <a:t>         в отраслевую статистику</a:t>
            </a:r>
          </a:p>
          <a:p>
            <a:endParaRPr lang="ru-RU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727659" y="2780928"/>
            <a:ext cx="21161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Franklin Gothic Medium Cond" pitchFamily="34" charset="0"/>
                <a:cs typeface="Times New Roman" pitchFamily="18" charset="0"/>
              </a:rPr>
              <a:t>Рост посещаемости организаций культуры к 2024 году на 15% </a:t>
            </a:r>
          </a:p>
          <a:p>
            <a:endParaRPr lang="ru-RU" sz="2000" dirty="0" smtClean="0">
              <a:latin typeface="Franklin Gothic Medium Cond" pitchFamily="34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740000"/>
                </a:solidFill>
                <a:latin typeface="Franklin Gothic Medium Cond" pitchFamily="34" charset="0"/>
                <a:cs typeface="Times New Roman" pitchFamily="18" charset="0"/>
              </a:rPr>
              <a:t>877,9</a:t>
            </a:r>
            <a:r>
              <a:rPr lang="ru-RU" sz="2000" dirty="0" smtClean="0">
                <a:solidFill>
                  <a:srgbClr val="FF0909"/>
                </a:solidFill>
                <a:latin typeface="Franklin Gothic Medium Cond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Franklin Gothic Medium Cond" pitchFamily="34" charset="0"/>
                <a:cs typeface="Times New Roman" pitchFamily="18" charset="0"/>
              </a:rPr>
              <a:t>млн. чел. (2017г.)→ </a:t>
            </a:r>
            <a:r>
              <a:rPr lang="ru-RU" sz="2000" dirty="0" smtClean="0">
                <a:solidFill>
                  <a:srgbClr val="740000"/>
                </a:solidFill>
                <a:latin typeface="Franklin Gothic Medium Cond" pitchFamily="34" charset="0"/>
                <a:cs typeface="Times New Roman" pitchFamily="18" charset="0"/>
              </a:rPr>
              <a:t>1009,3</a:t>
            </a:r>
            <a:r>
              <a:rPr lang="ru-RU" sz="2000" dirty="0" smtClean="0">
                <a:solidFill>
                  <a:srgbClr val="C00000"/>
                </a:solidFill>
                <a:latin typeface="Franklin Gothic Medium Cond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Franklin Gothic Medium Cond" pitchFamily="34" charset="0"/>
                <a:cs typeface="Times New Roman" pitchFamily="18" charset="0"/>
              </a:rPr>
              <a:t>млн. чел. (2024г.)</a:t>
            </a:r>
            <a:endParaRPr lang="ru-RU" sz="2000" dirty="0">
              <a:solidFill>
                <a:schemeClr val="bg1"/>
              </a:solidFill>
              <a:latin typeface="Franklin Gothic Medium Cond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499220" y="1340768"/>
            <a:ext cx="6601172" cy="555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</a:rPr>
              <a:t>Национальный проект «Культура»</a:t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</a:rPr>
              <a:t>основные показатели на федеральном уровне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omfortaa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95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/>
          <p:cNvGrpSpPr>
            <a:grpSpLocks noChangeAspect="1"/>
          </p:cNvGrpSpPr>
          <p:nvPr/>
        </p:nvGrpSpPr>
        <p:grpSpPr>
          <a:xfrm>
            <a:off x="3851920" y="1600261"/>
            <a:ext cx="5159135" cy="5159135"/>
            <a:chOff x="0" y="0"/>
            <a:chExt cx="2653030" cy="2653030"/>
          </a:xfrm>
        </p:grpSpPr>
        <p:sp>
          <p:nvSpPr>
            <p:cNvPr id="19" name="Freeform 3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l="l" t="t" r="r" b="b"/>
              <a:pathLst>
                <a:path w="2653030" h="265430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grpSp>
        <p:nvGrpSpPr>
          <p:cNvPr id="20" name="Group 4"/>
          <p:cNvGrpSpPr/>
          <p:nvPr/>
        </p:nvGrpSpPr>
        <p:grpSpPr>
          <a:xfrm>
            <a:off x="2182834" y="485773"/>
            <a:ext cx="6669022" cy="6119687"/>
            <a:chOff x="0" y="0"/>
            <a:chExt cx="8408937" cy="8159583"/>
          </a:xfrm>
        </p:grpSpPr>
        <p:sp>
          <p:nvSpPr>
            <p:cNvPr id="21" name="AutoShape 5"/>
            <p:cNvSpPr/>
            <p:nvPr/>
          </p:nvSpPr>
          <p:spPr>
            <a:xfrm>
              <a:off x="0" y="0"/>
              <a:ext cx="8408937" cy="8159583"/>
            </a:xfrm>
            <a:prstGeom prst="rect">
              <a:avLst/>
            </a:prstGeom>
            <a:solidFill>
              <a:schemeClr val="bg1"/>
            </a:solidFill>
          </p:spPr>
        </p:sp>
      </p:grpSp>
      <p:pic>
        <p:nvPicPr>
          <p:cNvPr id="1026" name="Picture 2" descr="C:\Users\Администратор\Desktop\Нац проекты\Синий  ПНГ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3215481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 rot="-5400000">
            <a:off x="-1765847" y="3656708"/>
            <a:ext cx="4582882" cy="404130"/>
          </a:xfrm>
          <a:prstGeom prst="rect">
            <a:avLst/>
          </a:prstGeom>
        </p:spPr>
      </p:pic>
      <p:pic>
        <p:nvPicPr>
          <p:cNvPr id="25" name="Picture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2915816" y="338928"/>
            <a:ext cx="6445760" cy="569791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131976" y="3287273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</a:rPr>
            </a:br>
            <a:r>
              <a:rPr lang="ru-RU" sz="2800" dirty="0" smtClean="0">
                <a:latin typeface="Comfortaa Light" pitchFamily="2" charset="0"/>
              </a:rPr>
              <a:t> </a:t>
            </a:r>
            <a:endParaRPr lang="ru-RU" sz="2800" dirty="0">
              <a:latin typeface="Comfortaa Light" pitchFamily="2" charset="0"/>
            </a:endParaRPr>
          </a:p>
        </p:txBody>
      </p:sp>
      <p:sp>
        <p:nvSpPr>
          <p:cNvPr id="26" name="Содержимое 2"/>
          <p:cNvSpPr>
            <a:spLocks noGrp="1"/>
          </p:cNvSpPr>
          <p:nvPr>
            <p:ph idx="1"/>
          </p:nvPr>
        </p:nvSpPr>
        <p:spPr>
          <a:xfrm>
            <a:off x="704670" y="2276872"/>
            <a:ext cx="8042509" cy="3600400"/>
          </a:xfrm>
        </p:spPr>
        <p:txBody>
          <a:bodyPr>
            <a:normAutofit lnSpcReduction="10000"/>
          </a:bodyPr>
          <a:lstStyle/>
          <a:p>
            <a:pPr marL="457200" indent="-457200" algn="ctr"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Franklin Gothic Medium Cond" pitchFamily="34" charset="0"/>
                <a:cs typeface="Times New Roman" pitchFamily="18" charset="0"/>
              </a:rPr>
              <a:t>Региональный </a:t>
            </a:r>
            <a:r>
              <a:rPr lang="ru-RU" sz="2400" b="1" dirty="0">
                <a:solidFill>
                  <a:prstClr val="black"/>
                </a:solidFill>
                <a:latin typeface="Franklin Gothic Medium Cond" pitchFamily="34" charset="0"/>
                <a:cs typeface="Times New Roman" pitchFamily="18" charset="0"/>
              </a:rPr>
              <a:t>проект «Культурная среда</a:t>
            </a:r>
            <a:r>
              <a:rPr lang="ru-RU" sz="2400" b="1" dirty="0" smtClean="0">
                <a:solidFill>
                  <a:prstClr val="black"/>
                </a:solidFill>
                <a:latin typeface="Franklin Gothic Medium Cond" pitchFamily="34" charset="0"/>
                <a:cs typeface="Times New Roman" pitchFamily="18" charset="0"/>
              </a:rPr>
              <a:t>»</a:t>
            </a:r>
          </a:p>
          <a:p>
            <a:pPr marL="0" indent="0" algn="ctr">
              <a:buNone/>
            </a:pPr>
            <a:endParaRPr lang="ru-RU" sz="2000" b="1" dirty="0" smtClean="0">
              <a:latin typeface="Franklin Gothic Medium Cond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Franklin Gothic Medium Cond" pitchFamily="34" charset="0"/>
                <a:cs typeface="Times New Roman" pitchFamily="18" charset="0"/>
              </a:rPr>
              <a:t>Увеличение на 15% числа посещений организаций культуры:</a:t>
            </a:r>
          </a:p>
          <a:p>
            <a:pPr marL="0" indent="0">
              <a:buNone/>
            </a:pPr>
            <a:r>
              <a:rPr lang="ru-RU" sz="2000" dirty="0" smtClean="0">
                <a:latin typeface="Franklin Gothic Medium Cond" pitchFamily="34" charset="0"/>
                <a:cs typeface="Times New Roman" pitchFamily="18" charset="0"/>
              </a:rPr>
              <a:t>- Количество посещений музея</a:t>
            </a:r>
          </a:p>
          <a:p>
            <a:pPr marL="0" indent="0">
              <a:buNone/>
            </a:pPr>
            <a:r>
              <a:rPr lang="ru-RU" sz="2000" dirty="0" smtClean="0">
                <a:latin typeface="Franklin Gothic Medium Cond" pitchFamily="34" charset="0"/>
                <a:cs typeface="Times New Roman" pitchFamily="18" charset="0"/>
              </a:rPr>
              <a:t>- Количество посещений общедоступных библиотек </a:t>
            </a:r>
          </a:p>
          <a:p>
            <a:pPr marL="0" indent="0">
              <a:buNone/>
            </a:pPr>
            <a:r>
              <a:rPr lang="ru-RU" sz="2000" dirty="0" smtClean="0">
                <a:latin typeface="Franklin Gothic Medium Cond" pitchFamily="34" charset="0"/>
                <a:cs typeface="Times New Roman" pitchFamily="18" charset="0"/>
              </a:rPr>
              <a:t>- Количество посещений культурно-массовых мероприятий культурно-досуговых учреждений </a:t>
            </a:r>
          </a:p>
          <a:p>
            <a:pPr marL="0" indent="0">
              <a:buNone/>
            </a:pPr>
            <a:r>
              <a:rPr lang="ru-RU" sz="2000" dirty="0" smtClean="0">
                <a:latin typeface="Franklin Gothic Medium Cond" pitchFamily="34" charset="0"/>
                <a:cs typeface="Times New Roman" pitchFamily="18" charset="0"/>
              </a:rPr>
              <a:t>- Количество посещений культурно-массовых мероприятий культурно-досуговых учреждений на платной основе</a:t>
            </a:r>
          </a:p>
          <a:p>
            <a:pPr marL="0" indent="0">
              <a:buNone/>
            </a:pPr>
            <a:r>
              <a:rPr lang="ru-RU" sz="2000" dirty="0" smtClean="0">
                <a:latin typeface="Franklin Gothic Medium Cond" pitchFamily="34" charset="0"/>
                <a:cs typeface="Times New Roman" pitchFamily="18" charset="0"/>
              </a:rPr>
              <a:t>- Количество участников клубных формирований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71600" y="1340768"/>
            <a:ext cx="7560840" cy="555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</a:rPr>
              <a:t>Основные показатели региональной составляющей</a:t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</a:rPr>
              <a:t>Национального проекта «Культура»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omfortaa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64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/>
          <p:cNvGrpSpPr>
            <a:grpSpLocks noChangeAspect="1"/>
          </p:cNvGrpSpPr>
          <p:nvPr/>
        </p:nvGrpSpPr>
        <p:grpSpPr>
          <a:xfrm>
            <a:off x="3851920" y="1600261"/>
            <a:ext cx="5159135" cy="5159135"/>
            <a:chOff x="0" y="0"/>
            <a:chExt cx="2653030" cy="2653030"/>
          </a:xfrm>
        </p:grpSpPr>
        <p:sp>
          <p:nvSpPr>
            <p:cNvPr id="19" name="Freeform 3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l="l" t="t" r="r" b="b"/>
              <a:pathLst>
                <a:path w="2653030" h="265430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grpSp>
        <p:nvGrpSpPr>
          <p:cNvPr id="20" name="Group 4"/>
          <p:cNvGrpSpPr/>
          <p:nvPr/>
        </p:nvGrpSpPr>
        <p:grpSpPr>
          <a:xfrm>
            <a:off x="2182834" y="485773"/>
            <a:ext cx="6669022" cy="6119687"/>
            <a:chOff x="0" y="0"/>
            <a:chExt cx="8408937" cy="8159583"/>
          </a:xfrm>
        </p:grpSpPr>
        <p:sp>
          <p:nvSpPr>
            <p:cNvPr id="21" name="AutoShape 5"/>
            <p:cNvSpPr/>
            <p:nvPr/>
          </p:nvSpPr>
          <p:spPr>
            <a:xfrm>
              <a:off x="0" y="0"/>
              <a:ext cx="8408937" cy="8159583"/>
            </a:xfrm>
            <a:prstGeom prst="rect">
              <a:avLst/>
            </a:prstGeom>
            <a:solidFill>
              <a:schemeClr val="bg1"/>
            </a:solidFill>
          </p:spPr>
        </p:sp>
      </p:grpSp>
      <p:pic>
        <p:nvPicPr>
          <p:cNvPr id="1026" name="Picture 2" descr="C:\Users\Администратор\Desktop\Нац проекты\Синий  ПНГ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3215481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 rot="-5400000">
            <a:off x="-1765847" y="3656708"/>
            <a:ext cx="4582882" cy="404130"/>
          </a:xfrm>
          <a:prstGeom prst="rect">
            <a:avLst/>
          </a:prstGeom>
        </p:spPr>
      </p:pic>
      <p:pic>
        <p:nvPicPr>
          <p:cNvPr id="25" name="Picture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2915816" y="338928"/>
            <a:ext cx="6445760" cy="569791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704670" y="1307219"/>
            <a:ext cx="8042509" cy="48965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 dirty="0" smtClean="0">
              <a:solidFill>
                <a:prstClr val="black"/>
              </a:solidFill>
              <a:latin typeface="Franklin Gothic Medium Cond" pitchFamily="34" charset="0"/>
              <a:cs typeface="Times New Roman" pitchFamily="18" charset="0"/>
            </a:endParaRPr>
          </a:p>
          <a:p>
            <a:pPr marL="457200" indent="-457200" algn="ctr">
              <a:buAutoNum type="arabicPeriod" startAt="2"/>
            </a:pPr>
            <a:r>
              <a:rPr lang="ru-RU" sz="2400" b="1" dirty="0" smtClean="0">
                <a:solidFill>
                  <a:prstClr val="black"/>
                </a:solidFill>
                <a:latin typeface="Franklin Gothic Medium Cond" pitchFamily="34" charset="0"/>
                <a:cs typeface="Times New Roman" pitchFamily="18" charset="0"/>
              </a:rPr>
              <a:t>Региональный проект «Творческие люди»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prstClr val="black"/>
              </a:solidFill>
              <a:latin typeface="Franklin Gothic Medium Cond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Franklin Gothic Medium Cond" pitchFamily="34" charset="0"/>
                <a:cs typeface="Times New Roman" pitchFamily="18" charset="0"/>
              </a:rPr>
              <a:t>- </a:t>
            </a:r>
            <a:r>
              <a:rPr lang="ru-RU" sz="2000" dirty="0">
                <a:latin typeface="Franklin Gothic Medium Cond" pitchFamily="34" charset="0"/>
                <a:cs typeface="Times New Roman" pitchFamily="18" charset="0"/>
              </a:rPr>
              <a:t>Количество любительских творческих коллективов, получивших </a:t>
            </a:r>
            <a:r>
              <a:rPr lang="ru-RU" sz="2000" dirty="0" err="1">
                <a:latin typeface="Franklin Gothic Medium Cond" pitchFamily="34" charset="0"/>
                <a:cs typeface="Times New Roman" pitchFamily="18" charset="0"/>
              </a:rPr>
              <a:t>грантовую</a:t>
            </a:r>
            <a:r>
              <a:rPr lang="ru-RU" sz="2000" dirty="0">
                <a:latin typeface="Franklin Gothic Medium Cond" pitchFamily="34" charset="0"/>
                <a:cs typeface="Times New Roman" pitchFamily="18" charset="0"/>
              </a:rPr>
              <a:t> поддержку – 6 </a:t>
            </a:r>
            <a:r>
              <a:rPr lang="ru-RU" sz="2000" dirty="0" err="1">
                <a:latin typeface="Franklin Gothic Medium Cond" pitchFamily="34" charset="0"/>
                <a:cs typeface="Times New Roman" pitchFamily="18" charset="0"/>
              </a:rPr>
              <a:t>грантовых</a:t>
            </a:r>
            <a:r>
              <a:rPr lang="ru-RU" sz="2000" dirty="0">
                <a:latin typeface="Franklin Gothic Medium Cond" pitchFamily="34" charset="0"/>
                <a:cs typeface="Times New Roman" pitchFamily="18" charset="0"/>
              </a:rPr>
              <a:t> поддержек на федеральном уровне</a:t>
            </a:r>
          </a:p>
          <a:p>
            <a:pPr marL="0" indent="0">
              <a:buNone/>
            </a:pPr>
            <a:r>
              <a:rPr lang="ru-RU" sz="2000" dirty="0">
                <a:latin typeface="Franklin Gothic Medium Cond" pitchFamily="34" charset="0"/>
                <a:cs typeface="Times New Roman" pitchFamily="18" charset="0"/>
              </a:rPr>
              <a:t>- Количество специалистов, прошедших повышение квалификации – 1200 работников культуры</a:t>
            </a:r>
          </a:p>
          <a:p>
            <a:pPr marL="0" indent="0">
              <a:buNone/>
            </a:pPr>
            <a:r>
              <a:rPr lang="ru-RU" sz="2000" dirty="0">
                <a:latin typeface="Franklin Gothic Medium Cond" pitchFamily="34" charset="0"/>
                <a:cs typeface="Times New Roman" pitchFamily="18" charset="0"/>
              </a:rPr>
              <a:t>- Количество волонтёров, вовлечённых в программу «Волонтёры культуры» – привлечение 170 волонтёров к участию в </a:t>
            </a:r>
            <a:r>
              <a:rPr lang="ru-RU" sz="2000" dirty="0" smtClean="0">
                <a:latin typeface="Franklin Gothic Medium Cond" pitchFamily="34" charset="0"/>
                <a:cs typeface="Times New Roman" pitchFamily="18" charset="0"/>
              </a:rPr>
              <a:t>проектах. </a:t>
            </a:r>
          </a:p>
          <a:p>
            <a:endParaRPr lang="ru-RU" sz="2000" dirty="0">
              <a:latin typeface="Franklin Gothic Medium Cond" pitchFamily="34" charset="0"/>
              <a:cs typeface="Times New Roman" pitchFamily="18" charset="0"/>
            </a:endParaRPr>
          </a:p>
          <a:p>
            <a:pPr marL="457200" indent="-457200" algn="ctr">
              <a:buAutoNum type="arabicPeriod" startAt="3"/>
            </a:pPr>
            <a:r>
              <a:rPr lang="ru-RU" sz="2400" b="1" dirty="0" smtClean="0">
                <a:solidFill>
                  <a:prstClr val="black"/>
                </a:solidFill>
                <a:latin typeface="Franklin Gothic Medium Cond" pitchFamily="34" charset="0"/>
                <a:cs typeface="Times New Roman" pitchFamily="18" charset="0"/>
              </a:rPr>
              <a:t>Региональный </a:t>
            </a:r>
            <a:r>
              <a:rPr lang="ru-RU" sz="2400" b="1" dirty="0">
                <a:solidFill>
                  <a:prstClr val="black"/>
                </a:solidFill>
                <a:latin typeface="Franklin Gothic Medium Cond" pitchFamily="34" charset="0"/>
                <a:cs typeface="Times New Roman" pitchFamily="18" charset="0"/>
              </a:rPr>
              <a:t>проект «Цифровая культура</a:t>
            </a:r>
            <a:r>
              <a:rPr lang="ru-RU" sz="2400" b="1" dirty="0" smtClean="0">
                <a:solidFill>
                  <a:prstClr val="black"/>
                </a:solidFill>
                <a:latin typeface="Franklin Gothic Medium Cond" pitchFamily="34" charset="0"/>
                <a:cs typeface="Times New Roman" pitchFamily="18" charset="0"/>
              </a:rPr>
              <a:t>»</a:t>
            </a:r>
          </a:p>
          <a:p>
            <a:pPr marL="0" indent="0" algn="ctr">
              <a:buNone/>
            </a:pPr>
            <a:endParaRPr lang="ru-RU" sz="2400" b="1" dirty="0">
              <a:solidFill>
                <a:prstClr val="black"/>
              </a:solidFill>
              <a:latin typeface="Franklin Gothic Medium Cond" pitchFamily="34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Franklin Gothic Medium Cond" pitchFamily="34" charset="0"/>
                <a:cs typeface="Times New Roman" pitchFamily="18" charset="0"/>
              </a:rPr>
              <a:t>Увеличение </a:t>
            </a:r>
            <a:r>
              <a:rPr lang="ru-RU" sz="2000" dirty="0">
                <a:latin typeface="Franklin Gothic Medium Cond" pitchFamily="34" charset="0"/>
                <a:cs typeface="Times New Roman" pitchFamily="18" charset="0"/>
              </a:rPr>
              <a:t>числа обращений к цифровым ресурсам культуры к 2024 </a:t>
            </a:r>
            <a:r>
              <a:rPr lang="ru-RU" sz="2000" dirty="0" smtClean="0">
                <a:latin typeface="Franklin Gothic Medium Cond" pitchFamily="34" charset="0"/>
                <a:cs typeface="Times New Roman" pitchFamily="18" charset="0"/>
              </a:rPr>
              <a:t>году</a:t>
            </a:r>
          </a:p>
          <a:p>
            <a:pPr marL="0" indent="0">
              <a:buNone/>
            </a:pPr>
            <a:r>
              <a:rPr lang="ru-RU" sz="2000" dirty="0" smtClean="0">
                <a:latin typeface="Franklin Gothic Medium Cond" pitchFamily="34" charset="0"/>
                <a:cs typeface="Times New Roman" pitchFamily="18" charset="0"/>
              </a:rPr>
              <a:t>в </a:t>
            </a:r>
            <a:r>
              <a:rPr lang="ru-RU" sz="2000" dirty="0">
                <a:latin typeface="Franklin Gothic Medium Cond" pitchFamily="34" charset="0"/>
                <a:cs typeface="Times New Roman" pitchFamily="18" charset="0"/>
              </a:rPr>
              <a:t>5 раз</a:t>
            </a:r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6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813927"/>
              </p:ext>
            </p:extLst>
          </p:nvPr>
        </p:nvGraphicFramePr>
        <p:xfrm>
          <a:off x="0" y="741038"/>
          <a:ext cx="9144000" cy="6128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86628">
                <a:tc rowSpan="2"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Franklin Gothic Demi Cond" pitchFamily="34" charset="0"/>
                          <a:cs typeface="Times New Roman" pitchFamily="18" charset="0"/>
                        </a:rPr>
                        <a:t>Целевой показатель</a:t>
                      </a:r>
                      <a:endParaRPr lang="ru-RU" sz="1400" b="0" dirty="0">
                        <a:latin typeface="Franklin Gothic Demi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b="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Базовое значение</a:t>
                      </a:r>
                      <a:endParaRPr lang="ru-RU" b="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Значение показателя по годам (с нарастающим</a:t>
                      </a:r>
                      <a:r>
                        <a:rPr lang="ru-RU" sz="1800" b="0" baseline="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итогом)</a:t>
                      </a:r>
                      <a:endParaRPr lang="ru-RU" sz="1800" b="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29299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Значение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Дата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2019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2023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2024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601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Количество посещений музея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55 997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01.01.2018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56 557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57 677 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58 797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61</a:t>
                      </a:r>
                      <a:r>
                        <a:rPr lang="ru-RU" sz="1400" baseline="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 037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62 717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64 397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43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Количество посещений общедоступных библиотек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249 495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01.01.2018</a:t>
                      </a:r>
                    </a:p>
                    <a:p>
                      <a:pPr algn="ctr"/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251 990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256 980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261 970 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266 960 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274 445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286 919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854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Количество посещений культурно-массовых мероприятий </a:t>
                      </a:r>
                      <a:r>
                        <a:rPr lang="ru-RU" sz="1000" dirty="0" err="1" smtClean="0">
                          <a:latin typeface="Franklin Gothic Medium Cond" pitchFamily="34" charset="0"/>
                          <a:cs typeface="Times New Roman" pitchFamily="18" charset="0"/>
                        </a:rPr>
                        <a:t>культурно-досуговых</a:t>
                      </a:r>
                      <a:r>
                        <a:rPr lang="ru-RU" sz="10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 учреждений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408 122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01.01.2018</a:t>
                      </a:r>
                    </a:p>
                    <a:p>
                      <a:pPr algn="ctr"/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412 203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420 366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428 528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436 961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448 934 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469 340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7076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Количество посещений культурно-массовых мероприятий </a:t>
                      </a:r>
                      <a:r>
                        <a:rPr lang="ru-RU" sz="1000" dirty="0" err="1" smtClean="0">
                          <a:latin typeface="Franklin Gothic Medium Cond" pitchFamily="34" charset="0"/>
                          <a:cs typeface="Times New Roman" pitchFamily="18" charset="0"/>
                        </a:rPr>
                        <a:t>культурно-досуговых</a:t>
                      </a:r>
                      <a:r>
                        <a:rPr lang="ru-RU" sz="10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 учреждений на платной основе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64 437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01.01.2018</a:t>
                      </a:r>
                    </a:p>
                    <a:p>
                      <a:pPr algn="ctr"/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65 081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65 431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65 618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65749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65 822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66 401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4103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Количество участников клубных формирований</a:t>
                      </a:r>
                      <a:endParaRPr lang="ru-RU" sz="10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</a:rPr>
                        <a:t>4 518</a:t>
                      </a:r>
                      <a:endParaRPr lang="ru-RU" sz="1400" dirty="0">
                        <a:latin typeface="Franklin Gothic Medium Con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Franklin Gothic Medium Con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Franklin Gothic Medium Cond" pitchFamily="34" charset="0"/>
                        </a:rPr>
                        <a:t>01.01.2018</a:t>
                      </a:r>
                    </a:p>
                    <a:p>
                      <a:pPr algn="ctr"/>
                      <a:endParaRPr lang="ru-RU" sz="1400" dirty="0">
                        <a:latin typeface="Franklin Gothic Medium Con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</a:rPr>
                        <a:t>4 563</a:t>
                      </a:r>
                      <a:r>
                        <a:rPr lang="ru-RU" sz="1400" baseline="0" dirty="0" smtClean="0">
                          <a:latin typeface="Franklin Gothic Medium Cond" pitchFamily="34" charset="0"/>
                        </a:rPr>
                        <a:t> </a:t>
                      </a:r>
                      <a:endParaRPr lang="ru-RU" sz="1400" dirty="0">
                        <a:latin typeface="Franklin Gothic Medium Con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</a:rPr>
                        <a:t>4 608</a:t>
                      </a:r>
                      <a:endParaRPr lang="ru-RU" sz="1400" dirty="0">
                        <a:latin typeface="Franklin Gothic Medium Con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</a:rPr>
                        <a:t>4</a:t>
                      </a:r>
                      <a:r>
                        <a:rPr lang="ru-RU" sz="1400" baseline="0" dirty="0" smtClean="0">
                          <a:latin typeface="Franklin Gothic Medium Cond" pitchFamily="34" charset="0"/>
                        </a:rPr>
                        <a:t> 654</a:t>
                      </a:r>
                      <a:endParaRPr lang="ru-RU" sz="1400" dirty="0">
                        <a:latin typeface="Franklin Gothic Medium Con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</a:rPr>
                        <a:t>4 699</a:t>
                      </a:r>
                      <a:endParaRPr lang="ru-RU" sz="1400" dirty="0">
                        <a:latin typeface="Franklin Gothic Medium Con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</a:rPr>
                        <a:t>4 789 </a:t>
                      </a:r>
                      <a:endParaRPr lang="ru-RU" sz="1400" dirty="0">
                        <a:latin typeface="Franklin Gothic Medium Con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</a:rPr>
                        <a:t>4 879</a:t>
                      </a:r>
                      <a:endParaRPr lang="ru-RU" sz="1400" dirty="0">
                        <a:latin typeface="Franklin Gothic Medium Cond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87624" y="-21433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Franklin Gothic Medium Cond" pitchFamily="34" charset="0"/>
                <a:cs typeface="Times New Roman" pitchFamily="18" charset="0"/>
              </a:rPr>
              <a:t>Основные показатели муниципальной составляющей </a:t>
            </a:r>
            <a:br>
              <a:rPr lang="ru-RU" sz="2000" dirty="0" smtClean="0">
                <a:latin typeface="Franklin Gothic Medium Cond" pitchFamily="34" charset="0"/>
                <a:cs typeface="Times New Roman" pitchFamily="18" charset="0"/>
              </a:rPr>
            </a:br>
            <a:r>
              <a:rPr lang="ru-RU" sz="2000" dirty="0" smtClean="0">
                <a:latin typeface="Franklin Gothic Medium Cond" pitchFamily="34" charset="0"/>
                <a:cs typeface="Times New Roman" pitchFamily="18" charset="0"/>
              </a:rPr>
              <a:t>регионального проекта «Культурная среда» по </a:t>
            </a:r>
            <a:r>
              <a:rPr lang="ru-RU" sz="2000" dirty="0" err="1" smtClean="0">
                <a:latin typeface="Franklin Gothic Medium Cond" pitchFamily="34" charset="0"/>
                <a:cs typeface="Times New Roman" pitchFamily="18" charset="0"/>
              </a:rPr>
              <a:t>Сургутскому</a:t>
            </a:r>
            <a:r>
              <a:rPr lang="ru-RU" sz="2000" dirty="0" smtClean="0">
                <a:latin typeface="Franklin Gothic Medium Cond" pitchFamily="34" charset="0"/>
                <a:cs typeface="Times New Roman" pitchFamily="18" charset="0"/>
              </a:rPr>
              <a:t> району</a:t>
            </a:r>
            <a:endParaRPr lang="ru-RU" sz="2000" dirty="0">
              <a:latin typeface="Franklin Gothic Medium Cond" pitchFamily="34" charset="0"/>
              <a:cs typeface="Times New Roman" pitchFamily="18" charset="0"/>
            </a:endParaRPr>
          </a:p>
        </p:txBody>
      </p:sp>
      <p:pic>
        <p:nvPicPr>
          <p:cNvPr id="5" name="Picture 2" descr="C:\Users\Администратор\Desktop\Нац проекты\Синий  ПНГ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177097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212171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Franklin Gothic Medium Cond" pitchFamily="34" charset="0"/>
                <a:cs typeface="Times New Roman" pitchFamily="18" charset="0"/>
              </a:rPr>
              <a:t>Проект </a:t>
            </a:r>
            <a:r>
              <a:rPr lang="ru-RU" sz="2000" dirty="0">
                <a:solidFill>
                  <a:prstClr val="black"/>
                </a:solidFill>
                <a:latin typeface="Franklin Gothic Medium Cond" pitchFamily="34" charset="0"/>
                <a:cs typeface="Times New Roman" pitchFamily="18" charset="0"/>
              </a:rPr>
              <a:t>«Культурная среда</a:t>
            </a:r>
            <a:r>
              <a:rPr lang="ru-RU" sz="2000" dirty="0" smtClean="0">
                <a:solidFill>
                  <a:prstClr val="black"/>
                </a:solidFill>
                <a:latin typeface="Franklin Gothic Medium Cond" pitchFamily="34" charset="0"/>
                <a:cs typeface="Times New Roman" pitchFamily="18" charset="0"/>
              </a:rPr>
              <a:t>»</a:t>
            </a:r>
            <a:br>
              <a:rPr lang="ru-RU" sz="2000" dirty="0" smtClean="0">
                <a:solidFill>
                  <a:prstClr val="black"/>
                </a:solidFill>
                <a:latin typeface="Franklin Gothic Medium Cond" pitchFamily="34" charset="0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Franklin Gothic Medium Cond" pitchFamily="34" charset="0"/>
                <a:cs typeface="Times New Roman" pitchFamily="18" charset="0"/>
              </a:rPr>
              <a:t>Основные </a:t>
            </a:r>
            <a:r>
              <a:rPr lang="ru-RU" sz="1800" dirty="0">
                <a:solidFill>
                  <a:prstClr val="black"/>
                </a:solidFill>
                <a:latin typeface="Franklin Gothic Medium Cond" pitchFamily="34" charset="0"/>
                <a:cs typeface="Times New Roman" pitchFamily="18" charset="0"/>
              </a:rPr>
              <a:t>показатели муниципальной </a:t>
            </a:r>
            <a:r>
              <a:rPr lang="ru-RU" sz="1800" dirty="0" smtClean="0">
                <a:solidFill>
                  <a:prstClr val="black"/>
                </a:solidFill>
                <a:latin typeface="Franklin Gothic Medium Cond" pitchFamily="34" charset="0"/>
                <a:cs typeface="Times New Roman" pitchFamily="18" charset="0"/>
              </a:rPr>
              <a:t>составляющей Национального проекта </a:t>
            </a:r>
            <a:br>
              <a:rPr lang="ru-RU" sz="1800" dirty="0" smtClean="0">
                <a:solidFill>
                  <a:prstClr val="black"/>
                </a:solidFill>
                <a:latin typeface="Franklin Gothic Medium Cond" pitchFamily="34" charset="0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Franklin Gothic Medium Cond" pitchFamily="34" charset="0"/>
                <a:cs typeface="Times New Roman" pitchFamily="18" charset="0"/>
              </a:rPr>
              <a:t> «</a:t>
            </a:r>
            <a:r>
              <a:rPr lang="ru-RU" sz="1800" dirty="0">
                <a:solidFill>
                  <a:prstClr val="black"/>
                </a:solidFill>
                <a:latin typeface="Franklin Gothic Medium Cond" pitchFamily="34" charset="0"/>
                <a:cs typeface="Times New Roman" pitchFamily="18" charset="0"/>
              </a:rPr>
              <a:t>Культура</a:t>
            </a:r>
            <a:r>
              <a:rPr lang="ru-RU" sz="1800" dirty="0" smtClean="0">
                <a:solidFill>
                  <a:prstClr val="black"/>
                </a:solidFill>
                <a:latin typeface="Franklin Gothic Medium Cond" pitchFamily="34" charset="0"/>
                <a:cs typeface="Times New Roman" pitchFamily="18" charset="0"/>
              </a:rPr>
              <a:t>» по городу Лянтор</a:t>
            </a:r>
            <a:endParaRPr lang="ru-RU" sz="1800" dirty="0">
              <a:latin typeface="Franklin Gothic Medium Cond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741861"/>
              </p:ext>
            </p:extLst>
          </p:nvPr>
        </p:nvGraphicFramePr>
        <p:xfrm>
          <a:off x="0" y="836711"/>
          <a:ext cx="9144000" cy="6107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293751">
                <a:tc rowSpan="2"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Целевой показатель</a:t>
                      </a:r>
                      <a:endParaRPr lang="ru-RU" sz="1400" b="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Базовое значение</a:t>
                      </a:r>
                      <a:endParaRPr lang="ru-RU" sz="1800" b="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Значение показателя по годам (с нарастающим</a:t>
                      </a:r>
                      <a:r>
                        <a:rPr lang="ru-RU" sz="1800" b="0" baseline="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итогом)</a:t>
                      </a:r>
                      <a:endParaRPr lang="ru-RU" sz="1800" b="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29299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Значение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Дата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2019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2023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2024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601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Количество посещений музея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30</a:t>
                      </a:r>
                      <a:r>
                        <a:rPr lang="ru-RU" sz="1400" baseline="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 507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01.01.2018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30 815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31 431 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32</a:t>
                      </a:r>
                      <a:r>
                        <a:rPr lang="ru-RU" sz="1400" baseline="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 047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33 279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34 203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35127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43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Количество посещений общедоступных библиотек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50 480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01.01.2018</a:t>
                      </a:r>
                    </a:p>
                    <a:p>
                      <a:pPr algn="ctr"/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50985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51994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53004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54 014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55 528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58 052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854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Количество посещений культурно-массовых мероприятий </a:t>
                      </a:r>
                      <a:r>
                        <a:rPr lang="ru-RU" sz="1000" dirty="0" err="1" smtClean="0">
                          <a:latin typeface="Franklin Gothic Medium Cond" pitchFamily="34" charset="0"/>
                          <a:cs typeface="Times New Roman" pitchFamily="18" charset="0"/>
                        </a:rPr>
                        <a:t>культурно-досуговых</a:t>
                      </a:r>
                      <a:r>
                        <a:rPr lang="ru-RU" sz="10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 учреждений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105 564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01.01.2018</a:t>
                      </a:r>
                    </a:p>
                    <a:p>
                      <a:pPr algn="ctr"/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106</a:t>
                      </a:r>
                      <a:r>
                        <a:rPr lang="ru-RU" sz="1400" baseline="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 620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108 731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110 842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112 953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116 120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121 399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7076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Количество посещений культурно-массовых мероприятий </a:t>
                      </a:r>
                      <a:r>
                        <a:rPr lang="ru-RU" sz="1000" dirty="0" err="1" smtClean="0">
                          <a:latin typeface="Franklin Gothic Medium Cond" pitchFamily="34" charset="0"/>
                          <a:cs typeface="Times New Roman" pitchFamily="18" charset="0"/>
                        </a:rPr>
                        <a:t>культурно-досуговых</a:t>
                      </a:r>
                      <a:r>
                        <a:rPr lang="ru-RU" sz="10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 учреждений на платной основе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39 478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01.01.2018</a:t>
                      </a:r>
                    </a:p>
                    <a:p>
                      <a:pPr algn="ctr"/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39 873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40 070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40 149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40 228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40 268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40 662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4103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Количество участников клубных формирований</a:t>
                      </a:r>
                      <a:endParaRPr lang="ru-RU" sz="10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1207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01.01.2018</a:t>
                      </a:r>
                    </a:p>
                    <a:p>
                      <a:pPr algn="ctr"/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1219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1231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1243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1255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1279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1304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 descr="C:\Users\Администратор\Desktop\Нац проекты\Синий  ПНГ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177097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/>
          <p:cNvGrpSpPr>
            <a:grpSpLocks noChangeAspect="1"/>
          </p:cNvGrpSpPr>
          <p:nvPr/>
        </p:nvGrpSpPr>
        <p:grpSpPr>
          <a:xfrm>
            <a:off x="3851920" y="1600261"/>
            <a:ext cx="5159135" cy="5159135"/>
            <a:chOff x="0" y="0"/>
            <a:chExt cx="2653030" cy="2653030"/>
          </a:xfrm>
        </p:grpSpPr>
        <p:sp>
          <p:nvSpPr>
            <p:cNvPr id="19" name="Freeform 3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l="l" t="t" r="r" b="b"/>
              <a:pathLst>
                <a:path w="2653030" h="265430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grpSp>
        <p:nvGrpSpPr>
          <p:cNvPr id="20" name="Group 4"/>
          <p:cNvGrpSpPr/>
          <p:nvPr/>
        </p:nvGrpSpPr>
        <p:grpSpPr>
          <a:xfrm>
            <a:off x="2182834" y="485773"/>
            <a:ext cx="6669022" cy="6119687"/>
            <a:chOff x="0" y="0"/>
            <a:chExt cx="8408937" cy="8159583"/>
          </a:xfrm>
        </p:grpSpPr>
        <p:sp>
          <p:nvSpPr>
            <p:cNvPr id="21" name="AutoShape 5"/>
            <p:cNvSpPr/>
            <p:nvPr/>
          </p:nvSpPr>
          <p:spPr>
            <a:xfrm>
              <a:off x="0" y="0"/>
              <a:ext cx="8408937" cy="8159583"/>
            </a:xfrm>
            <a:prstGeom prst="rect">
              <a:avLst/>
            </a:prstGeom>
            <a:solidFill>
              <a:schemeClr val="bg1"/>
            </a:solidFill>
          </p:spPr>
        </p:sp>
      </p:grpSp>
      <p:pic>
        <p:nvPicPr>
          <p:cNvPr id="1026" name="Picture 2" descr="C:\Users\Администратор\Desktop\Нац проекты\Синий  ПНГ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3215481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 rot="-5400000">
            <a:off x="-1765847" y="3656708"/>
            <a:ext cx="4582882" cy="404130"/>
          </a:xfrm>
          <a:prstGeom prst="rect">
            <a:avLst/>
          </a:prstGeom>
        </p:spPr>
      </p:pic>
      <p:pic>
        <p:nvPicPr>
          <p:cNvPr id="25" name="Picture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2915816" y="338928"/>
            <a:ext cx="6445760" cy="569791"/>
          </a:xfrm>
          <a:prstGeom prst="rect">
            <a:avLst/>
          </a:prstGeom>
        </p:spPr>
      </p:pic>
      <p:sp>
        <p:nvSpPr>
          <p:cNvPr id="16" name="AutoShape 6"/>
          <p:cNvSpPr/>
          <p:nvPr/>
        </p:nvSpPr>
        <p:spPr>
          <a:xfrm>
            <a:off x="984605" y="3545616"/>
            <a:ext cx="7516173" cy="2979728"/>
          </a:xfrm>
          <a:prstGeom prst="rect">
            <a:avLst/>
          </a:prstGeom>
          <a:solidFill>
            <a:srgbClr val="385F96"/>
          </a:solidFill>
        </p:spPr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683568" y="3645024"/>
            <a:ext cx="7773120" cy="2952328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ru-RU" sz="1600" u="sng" dirty="0" smtClean="0">
                <a:solidFill>
                  <a:schemeClr val="bg1"/>
                </a:solidFill>
                <a:latin typeface="Franklin Gothic Demi Cond" pitchFamily="34" charset="0"/>
                <a:cs typeface="Times New Roman" pitchFamily="18" charset="0"/>
              </a:rPr>
              <a:t>Что уже сделано?</a:t>
            </a:r>
          </a:p>
          <a:p>
            <a:pPr marL="800100" lvl="1" indent="-342900">
              <a:buAutoNum type="arabicPeriod"/>
            </a:pPr>
            <a:r>
              <a:rPr lang="ru-RU" sz="13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Количество посещений на 01.10.2019 г. составило –</a:t>
            </a:r>
            <a:r>
              <a:rPr lang="en-US" sz="13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 20 023</a:t>
            </a:r>
            <a:r>
              <a:rPr lang="ru-RU" sz="13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, 8</a:t>
            </a:r>
            <a:r>
              <a:rPr lang="en-US" sz="13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0</a:t>
            </a:r>
            <a:r>
              <a:rPr lang="ru-RU" sz="13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% от планового показателя</a:t>
            </a:r>
          </a:p>
          <a:p>
            <a:pPr marL="800100" lvl="1" indent="-342900">
              <a:buAutoNum type="arabicPeriod"/>
            </a:pPr>
            <a:r>
              <a:rPr lang="ru-RU" sz="13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Приобретено 10 аудиогидов</a:t>
            </a:r>
          </a:p>
          <a:p>
            <a:pPr marL="800100" lvl="1" indent="-342900">
              <a:buAutoNum type="arabicPeriod"/>
            </a:pPr>
            <a:r>
              <a:rPr lang="ru-RU" sz="13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За 2019 год музейный фонд пополнен 295 единиц и составляет 11 387 единиц хранения</a:t>
            </a:r>
          </a:p>
          <a:p>
            <a:pPr marL="800100" lvl="1" indent="-342900">
              <a:buAutoNum type="arabicPeriod"/>
            </a:pPr>
            <a:r>
              <a:rPr lang="en-US" sz="1300" u="sng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10</a:t>
            </a:r>
            <a:r>
              <a:rPr lang="ru-RU" sz="1300" u="sng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0% фонда оцифровано в программе КАМИС,</a:t>
            </a:r>
            <a:r>
              <a:rPr lang="en-US" sz="1300" u="sng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 </a:t>
            </a:r>
            <a:r>
              <a:rPr lang="ru-RU" sz="1300" u="sng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размещено в сети Интернет</a:t>
            </a:r>
          </a:p>
          <a:p>
            <a:pPr marL="457200" lvl="1" indent="0">
              <a:buNone/>
            </a:pPr>
            <a:endParaRPr lang="ru-RU" sz="1200" u="sng" dirty="0">
              <a:solidFill>
                <a:schemeClr val="bg1"/>
              </a:solidFill>
              <a:latin typeface="Franklin Gothic Medium" pitchFamily="34" charset="0"/>
              <a:cs typeface="Times New Roman" pitchFamily="18" charset="0"/>
            </a:endParaRPr>
          </a:p>
          <a:p>
            <a:pPr lvl="1">
              <a:buNone/>
            </a:pPr>
            <a:r>
              <a:rPr lang="ru-RU" sz="1600" u="sng" dirty="0" smtClean="0">
                <a:solidFill>
                  <a:schemeClr val="bg1"/>
                </a:solidFill>
                <a:latin typeface="Franklin Gothic Demi Cond" pitchFamily="34" charset="0"/>
                <a:cs typeface="Times New Roman" pitchFamily="18" charset="0"/>
              </a:rPr>
              <a:t>Каким образом будет достигнут показатель?</a:t>
            </a:r>
          </a:p>
          <a:p>
            <a:pPr marL="800100" lvl="1" indent="-342900">
              <a:buAutoNum type="arabicPeriod"/>
            </a:pPr>
            <a:r>
              <a:rPr lang="ru-RU" sz="13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Разработка новых экскурсионных программ с записью на аудиогиды</a:t>
            </a:r>
          </a:p>
          <a:p>
            <a:pPr marL="800100" lvl="1" indent="-342900">
              <a:buAutoNum type="arabicPeriod"/>
            </a:pPr>
            <a:r>
              <a:rPr lang="ru-RU" sz="13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Укрепление МТБ, приобретение современного музейного оборудования  </a:t>
            </a:r>
          </a:p>
          <a:p>
            <a:pPr marL="800100" lvl="1" indent="-342900">
              <a:buAutoNum type="arabicPeriod"/>
            </a:pPr>
            <a:r>
              <a:rPr lang="ru-RU" sz="13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Проектная деятельность через НКО с целью получения </a:t>
            </a:r>
            <a:r>
              <a:rPr lang="ru-RU" sz="1300" dirty="0" err="1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грантовой</a:t>
            </a:r>
            <a:r>
              <a:rPr lang="ru-RU" sz="13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 поддержки на проведение новых масштабных музейных мероприятий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540002"/>
              </p:ext>
            </p:extLst>
          </p:nvPr>
        </p:nvGraphicFramePr>
        <p:xfrm>
          <a:off x="1071538" y="2204864"/>
          <a:ext cx="7316886" cy="122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269"/>
                <a:gridCol w="1045269"/>
                <a:gridCol w="1045269"/>
                <a:gridCol w="1045269"/>
                <a:gridCol w="1045269"/>
                <a:gridCol w="1045269"/>
                <a:gridCol w="1045272"/>
              </a:tblGrid>
              <a:tr h="26017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Базовое значение</a:t>
                      </a:r>
                      <a:endParaRPr lang="ru-RU" sz="1600" b="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Значение показателя по годам (с нарастающим</a:t>
                      </a:r>
                      <a:r>
                        <a:rPr lang="ru-RU" sz="1600" b="0" baseline="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итогом)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2019</a:t>
                      </a:r>
                      <a:endParaRPr lang="ru-RU" sz="1400" b="1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2020</a:t>
                      </a:r>
                      <a:endParaRPr lang="ru-RU" sz="1400" b="1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2021</a:t>
                      </a:r>
                      <a:endParaRPr lang="ru-RU" sz="1400" b="1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2022</a:t>
                      </a:r>
                      <a:endParaRPr lang="ru-RU" sz="1400" b="1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2023</a:t>
                      </a:r>
                      <a:endParaRPr lang="ru-RU" sz="1400" b="1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2024</a:t>
                      </a:r>
                      <a:endParaRPr lang="ru-RU" sz="1400" b="1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30</a:t>
                      </a:r>
                      <a:r>
                        <a:rPr lang="ru-RU" sz="1400" baseline="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 507</a:t>
                      </a:r>
                      <a:endParaRPr lang="en-US" sz="1400" baseline="0" dirty="0" smtClean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 24 669</a:t>
                      </a:r>
                      <a:endParaRPr lang="ru-RU" sz="1400" dirty="0" smtClean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30 815</a:t>
                      </a:r>
                      <a:endParaRPr lang="en-US" sz="1400" dirty="0" smtClean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24916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31 431</a:t>
                      </a:r>
                      <a:endParaRPr lang="en-US" sz="1400" dirty="0" smtClean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25409 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32</a:t>
                      </a:r>
                      <a:r>
                        <a:rPr lang="ru-RU" sz="1400" baseline="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 047</a:t>
                      </a:r>
                      <a:endParaRPr lang="en-US" sz="1400" baseline="0" dirty="0" smtClean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25902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33 279</a:t>
                      </a:r>
                      <a:endParaRPr lang="en-US" sz="1400" dirty="0" smtClean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26395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34 203</a:t>
                      </a:r>
                      <a:endParaRPr lang="en-US" sz="1400" dirty="0" smtClean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27628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35127</a:t>
                      </a:r>
                      <a:endParaRPr lang="en-US" sz="1400" dirty="0" smtClean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28369</a:t>
                      </a:r>
                      <a:endParaRPr lang="ru-RU" sz="140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525594" y="1340768"/>
            <a:ext cx="8326262" cy="555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</a:rPr>
              <a:t>Выполнение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</a:rPr>
              <a:t>показателя «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</a:rPr>
              <a:t>Увеличение количества посещений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Franklin Gothic Medium Cond" pitchFamily="34" charset="0"/>
            </a:endParaRP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</a:rPr>
              <a:t>м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</a:rPr>
              <a:t>узея к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</a:rPr>
              <a:t>2024 году на 15%»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fortaa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0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/>
          <p:cNvGrpSpPr>
            <a:grpSpLocks noChangeAspect="1"/>
          </p:cNvGrpSpPr>
          <p:nvPr/>
        </p:nvGrpSpPr>
        <p:grpSpPr>
          <a:xfrm>
            <a:off x="3851920" y="1600261"/>
            <a:ext cx="5159135" cy="5159135"/>
            <a:chOff x="0" y="0"/>
            <a:chExt cx="2653030" cy="2653030"/>
          </a:xfrm>
        </p:grpSpPr>
        <p:sp>
          <p:nvSpPr>
            <p:cNvPr id="19" name="Freeform 3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l="l" t="t" r="r" b="b"/>
              <a:pathLst>
                <a:path w="2653030" h="265430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grpSp>
        <p:nvGrpSpPr>
          <p:cNvPr id="20" name="Group 4"/>
          <p:cNvGrpSpPr/>
          <p:nvPr/>
        </p:nvGrpSpPr>
        <p:grpSpPr>
          <a:xfrm>
            <a:off x="2194193" y="476672"/>
            <a:ext cx="6669022" cy="6119687"/>
            <a:chOff x="0" y="0"/>
            <a:chExt cx="8408937" cy="8159583"/>
          </a:xfrm>
        </p:grpSpPr>
        <p:sp>
          <p:nvSpPr>
            <p:cNvPr id="21" name="AutoShape 5"/>
            <p:cNvSpPr/>
            <p:nvPr/>
          </p:nvSpPr>
          <p:spPr>
            <a:xfrm>
              <a:off x="0" y="0"/>
              <a:ext cx="8408937" cy="8159583"/>
            </a:xfrm>
            <a:prstGeom prst="rect">
              <a:avLst/>
            </a:prstGeom>
            <a:solidFill>
              <a:schemeClr val="bg1"/>
            </a:solidFill>
          </p:spPr>
        </p:sp>
      </p:grpSp>
      <p:pic>
        <p:nvPicPr>
          <p:cNvPr id="1026" name="Picture 2" descr="C:\Users\Администратор\Desktop\Нац проекты\Синий  ПНГ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3215481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 rot="-5400000">
            <a:off x="-1765847" y="3656708"/>
            <a:ext cx="4582882" cy="404130"/>
          </a:xfrm>
          <a:prstGeom prst="rect">
            <a:avLst/>
          </a:prstGeom>
        </p:spPr>
      </p:pic>
      <p:pic>
        <p:nvPicPr>
          <p:cNvPr id="25" name="Picture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2915816" y="338928"/>
            <a:ext cx="6445760" cy="569791"/>
          </a:xfrm>
          <a:prstGeom prst="rect">
            <a:avLst/>
          </a:prstGeom>
        </p:spPr>
      </p:pic>
      <p:sp>
        <p:nvSpPr>
          <p:cNvPr id="14" name="AutoShape 6"/>
          <p:cNvSpPr/>
          <p:nvPr/>
        </p:nvSpPr>
        <p:spPr>
          <a:xfrm>
            <a:off x="984605" y="3356992"/>
            <a:ext cx="7516173" cy="3168352"/>
          </a:xfrm>
          <a:prstGeom prst="rect">
            <a:avLst/>
          </a:prstGeom>
          <a:solidFill>
            <a:srgbClr val="385F96"/>
          </a:solidFill>
        </p:spPr>
      </p:sp>
      <p:sp>
        <p:nvSpPr>
          <p:cNvPr id="12" name="TextBox 11"/>
          <p:cNvSpPr txBox="1"/>
          <p:nvPr/>
        </p:nvSpPr>
        <p:spPr>
          <a:xfrm>
            <a:off x="611560" y="3374873"/>
            <a:ext cx="7876213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ru-RU" sz="1600" u="sng" dirty="0">
                <a:solidFill>
                  <a:schemeClr val="bg1"/>
                </a:solidFill>
                <a:latin typeface="Franklin Gothic Demi Cond" pitchFamily="34" charset="0"/>
                <a:cs typeface="Times New Roman" pitchFamily="18" charset="0"/>
              </a:rPr>
              <a:t>Что уже сделано</a:t>
            </a:r>
            <a:r>
              <a:rPr lang="ru-RU" sz="1600" u="sng" dirty="0" smtClean="0">
                <a:solidFill>
                  <a:schemeClr val="bg1"/>
                </a:solidFill>
                <a:latin typeface="Franklin Gothic Demi Cond" pitchFamily="34" charset="0"/>
                <a:cs typeface="Times New Roman" pitchFamily="18" charset="0"/>
              </a:rPr>
              <a:t>?</a:t>
            </a:r>
          </a:p>
          <a:p>
            <a:pPr marL="800100" lvl="1" indent="-342900">
              <a:spcBef>
                <a:spcPct val="20000"/>
              </a:spcBef>
              <a:buAutoNum type="arabicPeriod"/>
            </a:pPr>
            <a:r>
              <a:rPr lang="ru-RU" sz="13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Количество посещений на 01.10.2019 г. составило  45 165 ед. - 89% от планового показателя</a:t>
            </a:r>
          </a:p>
          <a:p>
            <a:pPr marL="800100" lvl="1" indent="-342900">
              <a:spcBef>
                <a:spcPct val="20000"/>
              </a:spcBef>
              <a:buAutoNum type="arabicPeriod"/>
            </a:pPr>
            <a:r>
              <a:rPr lang="ru-RU" sz="13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Книжный фонд на конец 2019 года составит 74 495 экземпляров, в текущем году пополнен на 1304 экземпляра, фонд периодических изданий на 13 840 экземпляров</a:t>
            </a:r>
          </a:p>
          <a:p>
            <a:pPr marL="800100" lvl="1" indent="-342900">
              <a:spcBef>
                <a:spcPct val="20000"/>
              </a:spcBef>
              <a:buAutoNum type="arabicPeriod"/>
            </a:pPr>
            <a:r>
              <a:rPr lang="ru-RU" sz="13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В Городской библиотеке №2 открыт удалённый читальный зал Президентской библиотеки имени Б.Н. Ельцина</a:t>
            </a:r>
          </a:p>
          <a:p>
            <a:pPr lvl="1">
              <a:spcBef>
                <a:spcPct val="20000"/>
              </a:spcBef>
            </a:pPr>
            <a:r>
              <a:rPr lang="ru-RU" sz="1600" u="sng" dirty="0" smtClean="0">
                <a:solidFill>
                  <a:schemeClr val="bg1"/>
                </a:solidFill>
                <a:latin typeface="Franklin Gothic Demi Cond" pitchFamily="34" charset="0"/>
                <a:cs typeface="Times New Roman" pitchFamily="18" charset="0"/>
              </a:rPr>
              <a:t>Каким </a:t>
            </a:r>
            <a:r>
              <a:rPr lang="ru-RU" sz="1600" u="sng" dirty="0">
                <a:solidFill>
                  <a:schemeClr val="bg1"/>
                </a:solidFill>
                <a:latin typeface="Franklin Gothic Demi Cond" pitchFamily="34" charset="0"/>
                <a:cs typeface="Times New Roman" pitchFamily="18" charset="0"/>
              </a:rPr>
              <a:t>образом будет достигнут показатель?</a:t>
            </a:r>
          </a:p>
          <a:p>
            <a:pPr marL="742950" lvl="1" indent="-285750">
              <a:spcBef>
                <a:spcPct val="20000"/>
              </a:spcBef>
              <a:buAutoNum type="arabicPeriod"/>
            </a:pPr>
            <a:r>
              <a:rPr lang="ru-RU" sz="13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Заключение в 2020 году договора на оказание услуг доступа к базе данных «</a:t>
            </a:r>
            <a:r>
              <a:rPr lang="ru-RU" sz="1300" dirty="0" err="1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ЛитРес</a:t>
            </a:r>
            <a:r>
              <a:rPr lang="ru-RU" sz="13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: мобильная библиотека»</a:t>
            </a:r>
          </a:p>
          <a:p>
            <a:pPr marL="742950" lvl="1" indent="-285750">
              <a:spcBef>
                <a:spcPct val="20000"/>
              </a:spcBef>
              <a:buAutoNum type="arabicPeriod"/>
            </a:pPr>
            <a:r>
              <a:rPr lang="ru-RU" sz="13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Пополнение книжного фонда за счёт окружного и местного бюджетов</a:t>
            </a:r>
          </a:p>
          <a:p>
            <a:pPr marL="742950" lvl="1" indent="-285750">
              <a:spcBef>
                <a:spcPct val="20000"/>
              </a:spcBef>
              <a:buAutoNum type="arabicPeriod"/>
            </a:pPr>
            <a:r>
              <a:rPr lang="ru-RU" sz="13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Активное продвижение библиотечных услуг в социальных сетях</a:t>
            </a:r>
          </a:p>
          <a:p>
            <a:pPr marL="742950" lvl="1" indent="-285750">
              <a:spcBef>
                <a:spcPct val="20000"/>
              </a:spcBef>
              <a:buAutoNum type="arabicPeriod"/>
            </a:pPr>
            <a:r>
              <a:rPr lang="ru-RU" sz="13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Проектная деятельность через НКО с целью получения </a:t>
            </a:r>
            <a:r>
              <a:rPr lang="ru-RU" sz="1300" dirty="0" err="1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грантовой</a:t>
            </a:r>
            <a:r>
              <a:rPr lang="ru-RU" sz="13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 поддержки на реализацию библиотечных </a:t>
            </a:r>
            <a:r>
              <a:rPr lang="ru-RU" sz="1300" dirty="0" smtClean="0">
                <a:solidFill>
                  <a:schemeClr val="bg1"/>
                </a:solidFill>
                <a:latin typeface="Franklin Gothic Medium" pitchFamily="34" charset="0"/>
              </a:rPr>
              <a:t>проектов</a:t>
            </a:r>
          </a:p>
          <a:p>
            <a:pPr marL="742950" lvl="1" indent="-285750">
              <a:spcBef>
                <a:spcPct val="20000"/>
              </a:spcBef>
              <a:buAutoNum type="arabicPeriod"/>
            </a:pPr>
            <a:endParaRPr lang="ru-RU" sz="12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25594" y="1340768"/>
            <a:ext cx="8326262" cy="555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  <a:cs typeface="Times New Roman" pitchFamily="18" charset="0"/>
              </a:rPr>
              <a:t>Выполнение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  <a:cs typeface="Times New Roman" pitchFamily="18" charset="0"/>
              </a:rPr>
              <a:t>показателя 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  <a:cs typeface="Times New Roman" pitchFamily="18" charset="0"/>
              </a:rPr>
              <a:t>«Увеличение количества посещений общедоступных библиотек к 2024 году на 15%»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fortaa Light" pitchFamily="2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417020"/>
              </p:ext>
            </p:extLst>
          </p:nvPr>
        </p:nvGraphicFramePr>
        <p:xfrm>
          <a:off x="1071538" y="2204864"/>
          <a:ext cx="7316886" cy="107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269"/>
                <a:gridCol w="1045269"/>
                <a:gridCol w="1045269"/>
                <a:gridCol w="1045269"/>
                <a:gridCol w="1045269"/>
                <a:gridCol w="1045269"/>
                <a:gridCol w="1045272"/>
              </a:tblGrid>
              <a:tr h="26017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Базовое значение</a:t>
                      </a:r>
                      <a:endParaRPr lang="ru-RU" sz="1600" b="0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Значение показателя по годам (с нарастающим</a:t>
                      </a:r>
                      <a:r>
                        <a:rPr lang="ru-RU" sz="1600" b="0" baseline="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итогом)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2019</a:t>
                      </a:r>
                      <a:endParaRPr lang="ru-RU" sz="1400" b="1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2020</a:t>
                      </a:r>
                      <a:endParaRPr lang="ru-RU" sz="1400" b="1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2021</a:t>
                      </a:r>
                      <a:endParaRPr lang="ru-RU" sz="1400" b="1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2022</a:t>
                      </a:r>
                      <a:endParaRPr lang="ru-RU" sz="1400" b="1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2023</a:t>
                      </a:r>
                      <a:endParaRPr lang="ru-RU" sz="1400" b="1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Franklin Gothic Medium Cond" pitchFamily="34" charset="0"/>
                          <a:cs typeface="Times New Roman" pitchFamily="18" charset="0"/>
                        </a:rPr>
                        <a:t>2024</a:t>
                      </a:r>
                      <a:endParaRPr lang="ru-RU" sz="1400" b="1" dirty="0"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50 480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50985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51994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53004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54 014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55 528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  <a:cs typeface="Times New Roman" pitchFamily="18" charset="0"/>
                        </a:rPr>
                        <a:t>58 052</a:t>
                      </a:r>
                      <a:endParaRPr lang="ru-RU" sz="1400" dirty="0"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1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2846</TotalTime>
  <Words>1887</Words>
  <Application>Microsoft Office PowerPoint</Application>
  <PresentationFormat>Экран (4:3)</PresentationFormat>
  <Paragraphs>397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Comfortaa Light</vt:lpstr>
      <vt:lpstr>Franklin Gothic Demi Cond</vt:lpstr>
      <vt:lpstr>Franklin Gothic Medium</vt:lpstr>
      <vt:lpstr>Franklin Gothic Medium Cond</vt:lpstr>
      <vt:lpstr>Times New Roman</vt:lpstr>
      <vt:lpstr>Тема Office</vt:lpstr>
      <vt:lpstr>Реализация муниципальной составляющей Национального проекта «Культура» в городе Лянтор</vt:lpstr>
      <vt:lpstr>Структура национального проекта «Культура»</vt:lpstr>
      <vt:lpstr>Презентация PowerPoint</vt:lpstr>
      <vt:lpstr>  </vt:lpstr>
      <vt:lpstr>Презентация PowerPoint</vt:lpstr>
      <vt:lpstr>Основные показатели муниципальной составляющей  регионального проекта «Культурная среда» по Сургутскому району</vt:lpstr>
      <vt:lpstr>Проект «Культурная среда» Основные показатели муниципальной составляющей Национального проекта   «Культура» по городу Лянтор</vt:lpstr>
      <vt:lpstr>Презентация PowerPoint</vt:lpstr>
      <vt:lpstr>Презентация PowerPoint</vt:lpstr>
      <vt:lpstr>Презентация PowerPoint</vt:lpstr>
      <vt:lpstr>Выполнение показателя «Увеличение количества посещений культурно-массовых мероприятий культурно-досуговых учреждений на платной основе на 15%»</vt:lpstr>
      <vt:lpstr>Презентация PowerPoint</vt:lpstr>
      <vt:lpstr>Проект «Творческие люди» Выполнение показателя «Количество работников культуры, прошедших профессиональную переподготовку или повышение квалификации»</vt:lpstr>
      <vt:lpstr>Презентация PowerPoint</vt:lpstr>
      <vt:lpstr>Проект «Цифровая культура» Выполнение показателя «Увеличение числа обращений к цифровым ресурсам учреждений культуры»</vt:lpstr>
      <vt:lpstr>Информационное сопровождение реализации национального проекта «Культура»</vt:lpstr>
      <vt:lpstr>Презентация PowerPoint</vt:lpstr>
      <vt:lpstr>ПОДПИСЫВАЙТЕСЬ  НА ГРУППЫ В СОЦИАЛЬНЫХ СЕТЯХ «ВКОНТАКТЕ» И «ОДНОКЛАССНИКИ»: «НОВОСТИ ЛЯНТОРА»,  «ПРЕСС-СЛУЖБА ГЛАВЫ ГОРОДА ЛЯНТОР»  ПОСЕЩАЙТЕ САЙТ АДМИНИСТРАЦИИ: www.admlyantor.ru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Культура</dc:title>
  <dc:creator>verch</dc:creator>
  <cp:lastModifiedBy>Мязитов Марсель Наильевич</cp:lastModifiedBy>
  <cp:revision>142</cp:revision>
  <cp:lastPrinted>2019-10-25T07:11:33Z</cp:lastPrinted>
  <dcterms:created xsi:type="dcterms:W3CDTF">2019-10-16T14:26:08Z</dcterms:created>
  <dcterms:modified xsi:type="dcterms:W3CDTF">2019-10-30T13:04:29Z</dcterms:modified>
</cp:coreProperties>
</file>